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93" r:id="rId3"/>
    <p:sldId id="257" r:id="rId4"/>
    <p:sldId id="279" r:id="rId5"/>
    <p:sldId id="258" r:id="rId6"/>
    <p:sldId id="278" r:id="rId7"/>
    <p:sldId id="268" r:id="rId8"/>
    <p:sldId id="269" r:id="rId9"/>
    <p:sldId id="270" r:id="rId10"/>
    <p:sldId id="271" r:id="rId11"/>
    <p:sldId id="272" r:id="rId12"/>
    <p:sldId id="260" r:id="rId13"/>
    <p:sldId id="261" r:id="rId14"/>
    <p:sldId id="262" r:id="rId15"/>
    <p:sldId id="263" r:id="rId16"/>
    <p:sldId id="264" r:id="rId17"/>
    <p:sldId id="265" r:id="rId18"/>
    <p:sldId id="266" r:id="rId19"/>
    <p:sldId id="267" r:id="rId20"/>
    <p:sldId id="290" r:id="rId21"/>
    <p:sldId id="286" r:id="rId22"/>
    <p:sldId id="289" r:id="rId23"/>
    <p:sldId id="291" r:id="rId24"/>
    <p:sldId id="292" r:id="rId25"/>
    <p:sldId id="287" r:id="rId26"/>
    <p:sldId id="274" r:id="rId27"/>
    <p:sldId id="275" r:id="rId28"/>
    <p:sldId id="276" r:id="rId29"/>
    <p:sldId id="280" r:id="rId30"/>
    <p:sldId id="277" r:id="rId31"/>
    <p:sldId id="294" r:id="rId32"/>
    <p:sldId id="281" r:id="rId33"/>
    <p:sldId id="282" r:id="rId34"/>
    <p:sldId id="283" r:id="rId35"/>
    <p:sldId id="284" r:id="rId36"/>
    <p:sldId id="285" r:id="rId37"/>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5770" autoAdjust="0"/>
  </p:normalViewPr>
  <p:slideViewPr>
    <p:cSldViewPr snapToGrid="0" showGuides="1">
      <p:cViewPr varScale="1">
        <p:scale>
          <a:sx n="108" d="100"/>
          <a:sy n="108" d="100"/>
        </p:scale>
        <p:origin x="108" y="40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2019/11/19</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11</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2019/11/19</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iki.openstreetmap.org/wiki/JA:Legal_FA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tasks.hotosm.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openstreetmap.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088403" y="1895519"/>
            <a:ext cx="7492179" cy="1323439"/>
          </a:xfrm>
          <a:prstGeom prst="rect">
            <a:avLst/>
          </a:prstGeom>
          <a:noFill/>
        </p:spPr>
        <p:txBody>
          <a:bodyPr wrap="none" rtlCol="0">
            <a:spAutoFit/>
          </a:bodyPr>
          <a:lstStyle/>
          <a:p>
            <a:pPr algn="ctr"/>
            <a:r>
              <a:rPr lang="en-US" altLang="ja-JP" sz="4400" b="1" dirty="0" smtClean="0">
                <a:solidFill>
                  <a:srgbClr val="0070C0"/>
                </a:solidFill>
              </a:rPr>
              <a:t>26.</a:t>
            </a:r>
            <a:r>
              <a:rPr lang="ja-JP" altLang="en-US" sz="4400" b="1" dirty="0">
                <a:solidFill>
                  <a:srgbClr val="0070C0"/>
                </a:solidFill>
              </a:rPr>
              <a:t> </a:t>
            </a:r>
            <a:r>
              <a:rPr lang="ja-JP" altLang="en-US" sz="4400" b="1" dirty="0" smtClean="0">
                <a:solidFill>
                  <a:srgbClr val="0070C0"/>
                </a:solidFill>
              </a:rPr>
              <a:t>参加型</a:t>
            </a:r>
            <a:r>
              <a:rPr lang="en-US" altLang="ja-JP" sz="4400" b="1" dirty="0">
                <a:solidFill>
                  <a:srgbClr val="0070C0"/>
                </a:solidFill>
              </a:rPr>
              <a:t>GIS</a:t>
            </a:r>
            <a:r>
              <a:rPr lang="ja-JP" altLang="en-US" sz="4400" b="1" dirty="0">
                <a:solidFill>
                  <a:srgbClr val="0070C0"/>
                </a:solidFill>
              </a:rPr>
              <a:t>と社会</a:t>
            </a:r>
            <a:r>
              <a:rPr lang="ja-JP" altLang="en-US" sz="4400" b="1" dirty="0" smtClean="0">
                <a:solidFill>
                  <a:srgbClr val="0070C0"/>
                </a:solidFill>
              </a:rPr>
              <a:t>貢献</a:t>
            </a:r>
            <a:endParaRPr lang="en-US" altLang="ja-JP" sz="4400" b="1" dirty="0" smtClean="0">
              <a:solidFill>
                <a:srgbClr val="0070C0"/>
              </a:solidFill>
            </a:endParaRPr>
          </a:p>
          <a:p>
            <a:pPr algn="ctr"/>
            <a:r>
              <a:rPr lang="en-GB" altLang="ja-JP" sz="3600" dirty="0" err="1" smtClean="0">
                <a:solidFill>
                  <a:srgbClr val="0070C0"/>
                </a:solidFill>
              </a:rPr>
              <a:t>OpenStreetMap</a:t>
            </a:r>
            <a:r>
              <a:rPr lang="ja-JP" altLang="en-US" sz="3600" dirty="0" smtClean="0">
                <a:solidFill>
                  <a:srgbClr val="0070C0"/>
                </a:solidFill>
              </a:rPr>
              <a:t>とクライシスマッピング</a:t>
            </a:r>
            <a:endParaRPr kumimoji="1" lang="ja-JP" altLang="en-US" sz="3600" dirty="0">
              <a:solidFill>
                <a:srgbClr val="0070C0"/>
              </a:solidFill>
            </a:endParaRPr>
          </a:p>
        </p:txBody>
      </p:sp>
      <p:sp>
        <p:nvSpPr>
          <p:cNvPr id="3" name="正方形/長方形 2"/>
          <p:cNvSpPr/>
          <p:nvPr/>
        </p:nvSpPr>
        <p:spPr>
          <a:xfrm>
            <a:off x="4572000" y="5160780"/>
            <a:ext cx="4572000" cy="524503"/>
          </a:xfrm>
          <a:prstGeom prst="rect">
            <a:avLst/>
          </a:prstGeom>
        </p:spPr>
        <p:txBody>
          <a:bodyPr>
            <a:spAutoFit/>
          </a:bodyPr>
          <a:lstStyle/>
          <a:p>
            <a:r>
              <a:rPr lang="ja-JP" altLang="en-US" dirty="0" smtClean="0">
                <a:solidFill>
                  <a:srgbClr val="333333"/>
                </a:solidFill>
                <a:latin typeface="Helvetica Neue"/>
              </a:rPr>
              <a:t>本教材</a:t>
            </a:r>
            <a:r>
              <a:rPr lang="ja-JP" altLang="en-US" dirty="0">
                <a:solidFill>
                  <a:srgbClr val="333333"/>
                </a:solidFill>
                <a:latin typeface="Helvetica Neue"/>
              </a:rPr>
              <a:t>は、</a:t>
            </a:r>
            <a:r>
              <a:rPr lang="en-US" altLang="ja-JP" dirty="0" err="1">
                <a:solidFill>
                  <a:srgbClr val="333333"/>
                </a:solidFill>
                <a:latin typeface="Helvetica Neue"/>
              </a:rPr>
              <a:t>OpenStreetMap</a:t>
            </a:r>
            <a:r>
              <a:rPr lang="ja-JP" altLang="en-US" dirty="0">
                <a:solidFill>
                  <a:srgbClr val="333333"/>
                </a:solidFill>
                <a:latin typeface="Helvetica Neue"/>
              </a:rPr>
              <a:t>のキャプチャー画像を利用しています（ </a:t>
            </a:r>
            <a:r>
              <a:rPr lang="en-US" altLang="ja-JP" dirty="0">
                <a:solidFill>
                  <a:srgbClr val="333333"/>
                </a:solidFill>
                <a:latin typeface="Helvetica Neue"/>
              </a:rPr>
              <a:t>© </a:t>
            </a:r>
            <a:r>
              <a:rPr lang="en-US" altLang="ja-JP" dirty="0" err="1">
                <a:solidFill>
                  <a:srgbClr val="333333"/>
                </a:solidFill>
                <a:latin typeface="Helvetica Neue"/>
              </a:rPr>
              <a:t>OpenStreetMap</a:t>
            </a:r>
            <a:r>
              <a:rPr lang="en-US" altLang="ja-JP" dirty="0">
                <a:solidFill>
                  <a:srgbClr val="333333"/>
                </a:solidFill>
                <a:latin typeface="Helvetica Neue"/>
              </a:rPr>
              <a:t> Contributors</a:t>
            </a:r>
            <a:r>
              <a:rPr lang="ja-JP" altLang="en-US" dirty="0">
                <a:solidFill>
                  <a:srgbClr val="333333"/>
                </a:solidFill>
                <a:latin typeface="Helvetica Neue"/>
              </a:rPr>
              <a:t>）。</a:t>
            </a:r>
            <a:endParaRPr lang="ja-JP" altLang="en-US" b="0" i="0" dirty="0">
              <a:solidFill>
                <a:srgbClr val="333333"/>
              </a:solidFill>
              <a:effectLst/>
              <a:latin typeface="Helvetica Neue"/>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184438" y="157691"/>
            <a:ext cx="7886700" cy="505354"/>
          </a:xfrm>
        </p:spPr>
        <p:txBody>
          <a:bodyPr>
            <a:noAutofit/>
          </a:bodyPr>
          <a:lstStyle/>
          <a:p>
            <a:r>
              <a:rPr lang="ja-JP" altLang="en-US" sz="3200" b="1" u="none" dirty="0" smtClean="0">
                <a:solidFill>
                  <a:srgbClr val="0070C0"/>
                </a:solidFill>
              </a:rPr>
              <a:t>その他の地物の</a:t>
            </a:r>
            <a:r>
              <a:rPr kumimoji="1" lang="ja-JP" altLang="en-US" sz="3200" b="1" u="none" dirty="0" smtClean="0">
                <a:solidFill>
                  <a:srgbClr val="0070C0"/>
                </a:solidFill>
              </a:rPr>
              <a:t>追加</a:t>
            </a:r>
            <a:endParaRPr kumimoji="1" lang="ja-JP" altLang="en-US" sz="3200" b="1" u="none" dirty="0">
              <a:solidFill>
                <a:srgbClr val="0070C0"/>
              </a:solidFill>
            </a:endParaRPr>
          </a:p>
        </p:txBody>
      </p:sp>
      <p:sp>
        <p:nvSpPr>
          <p:cNvPr id="7" name="正方形/長方形 6"/>
          <p:cNvSpPr/>
          <p:nvPr/>
        </p:nvSpPr>
        <p:spPr>
          <a:xfrm>
            <a:off x="-46180" y="4329192"/>
            <a:ext cx="9264073" cy="1323439"/>
          </a:xfrm>
          <a:prstGeom prst="rect">
            <a:avLst/>
          </a:prstGeom>
        </p:spPr>
        <p:txBody>
          <a:bodyPr wrap="square">
            <a:spAutoFit/>
          </a:bodyPr>
          <a:lstStyle/>
          <a:p>
            <a:r>
              <a:rPr lang="ja-JP" altLang="en-US" sz="1600" b="1" dirty="0" smtClean="0"/>
              <a:t>ポリゴンと同じ方法でポイントやラインなどの地物を</a:t>
            </a:r>
            <a:r>
              <a:rPr lang="ja-JP" altLang="en-US" sz="1600" b="1" dirty="0"/>
              <a:t>追加</a:t>
            </a:r>
            <a:r>
              <a:rPr lang="ja-JP" altLang="en-US" sz="1600" b="1" dirty="0" smtClean="0"/>
              <a:t>する。</a:t>
            </a:r>
            <a:endParaRPr lang="en-US" altLang="ja-JP" sz="1600" b="1" dirty="0" smtClean="0"/>
          </a:p>
          <a:p>
            <a:r>
              <a:rPr lang="ja-JP" altLang="en-US" sz="1600" b="1" dirty="0" smtClean="0"/>
              <a:t>地物を追加し、左のウィンドウから属性を設定すると一番下にタグ</a:t>
            </a:r>
            <a:r>
              <a:rPr lang="en-US" altLang="ja-JP" sz="1600" b="1" dirty="0" smtClean="0"/>
              <a:t>(</a:t>
            </a:r>
            <a:r>
              <a:rPr lang="ja-JP" altLang="en-US" sz="1600" b="1" dirty="0"/>
              <a:t>データ</a:t>
            </a:r>
            <a:r>
              <a:rPr lang="ja-JP" altLang="en-US" sz="1600" b="1" dirty="0" smtClean="0"/>
              <a:t>に記載される情報</a:t>
            </a:r>
            <a:r>
              <a:rPr lang="en-US" altLang="ja-JP" sz="1600" b="1" dirty="0" smtClean="0"/>
              <a:t>)</a:t>
            </a:r>
            <a:r>
              <a:rPr lang="ja-JP" altLang="en-US" sz="1600" b="1" dirty="0" smtClean="0"/>
              <a:t>が追加される。</a:t>
            </a:r>
            <a:endParaRPr lang="en-US" altLang="ja-JP" sz="1600" b="1" dirty="0" smtClean="0"/>
          </a:p>
          <a:p>
            <a:r>
              <a:rPr lang="ja-JP" altLang="en-US" sz="1600" b="1" dirty="0"/>
              <a:t>タグ</a:t>
            </a:r>
            <a:r>
              <a:rPr lang="ja-JP" altLang="en-US" sz="1600" b="1" dirty="0" smtClean="0"/>
              <a:t>の入力や選択は、</a:t>
            </a:r>
            <a:r>
              <a:rPr lang="en-GB" altLang="ja-JP" sz="1600" b="1" dirty="0" smtClean="0">
                <a:hlinkClick r:id="rId2"/>
              </a:rPr>
              <a:t>http</a:t>
            </a:r>
            <a:r>
              <a:rPr lang="en-GB" altLang="ja-JP" sz="1600" b="1" dirty="0">
                <a:hlinkClick r:id="rId2"/>
              </a:rPr>
              <a:t>://</a:t>
            </a:r>
            <a:r>
              <a:rPr lang="en-GB" altLang="ja-JP" sz="1600" b="1" dirty="0" smtClean="0">
                <a:hlinkClick r:id="rId2"/>
              </a:rPr>
              <a:t>wiki.openstreetmap.org/wiki/JA:Map_Features</a:t>
            </a:r>
            <a:r>
              <a:rPr lang="en-GB" altLang="ja-JP" sz="1600" b="1" dirty="0" smtClean="0"/>
              <a:t> </a:t>
            </a:r>
            <a:r>
              <a:rPr lang="ja-JP" altLang="en-US" sz="1600" b="1" dirty="0" smtClean="0"/>
              <a:t>を参考にする。</a:t>
            </a:r>
            <a:endParaRPr lang="en-US" altLang="ja-JP" sz="1600" b="1" dirty="0" smtClean="0"/>
          </a:p>
          <a:p>
            <a:r>
              <a:rPr lang="en-US" altLang="ja-JP" sz="1600" b="1" dirty="0" smtClean="0"/>
              <a:t>source</a:t>
            </a:r>
            <a:r>
              <a:rPr lang="ja-JP" altLang="en-US" sz="1600" b="1" dirty="0" smtClean="0"/>
              <a:t>について、背景画像から判断できない場合は、現地調査（</a:t>
            </a:r>
            <a:r>
              <a:rPr lang="en-US" altLang="ja-JP" sz="1600" b="1" dirty="0" smtClean="0"/>
              <a:t>source = survey</a:t>
            </a:r>
            <a:r>
              <a:rPr lang="ja-JP" altLang="en-US" sz="1600" b="1" dirty="0" smtClean="0"/>
              <a:t>）などで取得する。</a:t>
            </a:r>
            <a:endParaRPr lang="en-US" altLang="ja-JP" sz="1600" b="1" dirty="0" smtClean="0"/>
          </a:p>
          <a:p>
            <a:r>
              <a:rPr lang="ja-JP" altLang="en-US" sz="1600" b="1" dirty="0" smtClean="0"/>
              <a:t>道路等のラインを作成する場合は、接合をチェックする。</a:t>
            </a:r>
            <a:endParaRPr lang="en-US" altLang="ja-JP" sz="1600" b="1"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5041"/>
          <a:stretch/>
        </p:blipFill>
        <p:spPr>
          <a:xfrm>
            <a:off x="184438" y="869774"/>
            <a:ext cx="4923629" cy="3215745"/>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14875" y="1545771"/>
            <a:ext cx="3744686" cy="2623457"/>
          </a:xfrm>
          <a:prstGeom prst="rect">
            <a:avLst/>
          </a:prstGeom>
        </p:spPr>
      </p:pic>
    </p:spTree>
    <p:extLst>
      <p:ext uri="{BB962C8B-B14F-4D97-AF65-F5344CB8AC3E}">
        <p14:creationId xmlns:p14="http://schemas.microsoft.com/office/powerpoint/2010/main" val="367722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634" b="3049"/>
          <a:stretch/>
        </p:blipFill>
        <p:spPr>
          <a:xfrm>
            <a:off x="1085379" y="894128"/>
            <a:ext cx="6629871" cy="4195465"/>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a:t>
            </a:r>
            <a:r>
              <a:rPr lang="ja-JP" altLang="en-US" sz="3200" b="1" u="none" dirty="0" smtClean="0">
                <a:solidFill>
                  <a:srgbClr val="0070C0"/>
                </a:solidFill>
              </a:rPr>
              <a:t>の保存とアップロード</a:t>
            </a:r>
            <a:endParaRPr kumimoji="1" lang="ja-JP" altLang="en-US" sz="3200" b="1" u="none" dirty="0">
              <a:solidFill>
                <a:srgbClr val="0070C0"/>
              </a:solidFill>
            </a:endParaRPr>
          </a:p>
        </p:txBody>
      </p:sp>
      <p:sp>
        <p:nvSpPr>
          <p:cNvPr id="4" name="正方形/長方形 3"/>
          <p:cNvSpPr/>
          <p:nvPr/>
        </p:nvSpPr>
        <p:spPr>
          <a:xfrm>
            <a:off x="5276849" y="952500"/>
            <a:ext cx="54292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143251" y="1066800"/>
            <a:ext cx="2133598" cy="3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057399" y="2545658"/>
            <a:ext cx="790575" cy="188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smtClean="0"/>
              <a:t>「保存」をクリックし変更セットのコメントを入力する。（英文が望ましい。）</a:t>
            </a:r>
            <a:endParaRPr kumimoji="1" lang="en-US" altLang="ja-JP" sz="1600" b="1" dirty="0" smtClean="0"/>
          </a:p>
          <a:p>
            <a:r>
              <a:rPr lang="en-US" altLang="ja-JP" sz="1600" b="1" dirty="0" smtClean="0"/>
              <a:t>OSM</a:t>
            </a:r>
            <a:r>
              <a:rPr lang="ja-JP" altLang="en-US" sz="1600" b="1" dirty="0" smtClean="0"/>
              <a:t>ロゴ画像をクリック </a:t>
            </a:r>
            <a:r>
              <a:rPr lang="en-US" altLang="ja-JP" sz="1600" b="1" dirty="0" smtClean="0"/>
              <a:t>or </a:t>
            </a:r>
            <a:r>
              <a:rPr lang="ja-JP" altLang="en-US" sz="1600" b="1" dirty="0" smtClean="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エディタ（</a:t>
            </a:r>
            <a:r>
              <a:rPr kumimoji="1" lang="en-US" altLang="ja-JP" sz="3200" b="1" u="none" dirty="0" smtClean="0">
                <a:solidFill>
                  <a:srgbClr val="0070C0"/>
                </a:solidFill>
              </a:rPr>
              <a:t>JOSM</a:t>
            </a:r>
            <a:r>
              <a:rPr kumimoji="1" lang="ja-JP" altLang="en-US" sz="3200" b="1" u="none" dirty="0" smtClean="0">
                <a:solidFill>
                  <a:srgbClr val="0070C0"/>
                </a:solidFill>
              </a:rPr>
              <a:t>）の使い方</a:t>
            </a:r>
            <a:endParaRPr kumimoji="1" lang="ja-JP" altLang="en-US" sz="3200" b="1" u="none" dirty="0">
              <a:solidFill>
                <a:srgbClr val="0070C0"/>
              </a:solidFill>
            </a:endParaRP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a:t>
            </a:r>
            <a:r>
              <a:rPr lang="ja-JP" altLang="en-US" sz="1600" b="1" dirty="0" smtClean="0">
                <a:hlinkClick r:id="rId2"/>
              </a:rPr>
              <a:t>Ja%3AWikiStart</a:t>
            </a:r>
            <a:r>
              <a:rPr lang="ja-JP" altLang="en-US" sz="1600" b="1" dirty="0" smtClean="0"/>
              <a:t>　にアクセスし</a:t>
            </a:r>
            <a:r>
              <a:rPr lang="en-US" altLang="ja-JP" sz="1600" b="1" dirty="0" smtClean="0"/>
              <a:t>JOSM</a:t>
            </a:r>
            <a:r>
              <a:rPr lang="ja-JP" altLang="en-US" sz="1600" b="1" dirty="0"/>
              <a:t>の</a:t>
            </a:r>
            <a:r>
              <a:rPr lang="ja-JP" altLang="en-US" sz="1600" b="1" dirty="0" smtClean="0"/>
              <a:t>インストーラをダウンロードする。ダウンロードした</a:t>
            </a:r>
            <a:r>
              <a:rPr lang="en-US" altLang="ja-JP" sz="1600" b="1" dirty="0" smtClean="0"/>
              <a:t>zip</a:t>
            </a:r>
            <a:r>
              <a:rPr lang="ja-JP" altLang="en-US" sz="1600" b="1" dirty="0" smtClean="0"/>
              <a:t>を解凍し、</a:t>
            </a:r>
            <a:r>
              <a:rPr lang="en-US" altLang="ja-JP" sz="1600" b="1" dirty="0" smtClean="0"/>
              <a:t>.exe</a:t>
            </a:r>
            <a:r>
              <a:rPr lang="ja-JP" altLang="en-US" sz="1600" b="1" dirty="0" smtClean="0"/>
              <a:t>ファイルをインストールする。</a:t>
            </a:r>
            <a:endParaRPr lang="en-US" altLang="ja-JP" sz="1600" b="1" dirty="0" smtClean="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smtClean="0"/>
              <a:t>： ブラウザで編集しない場合</a:t>
            </a:r>
            <a:endParaRPr lang="ja-JP" altLang="en-US" sz="1600" b="1"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JOSM</a:t>
            </a:r>
            <a:r>
              <a:rPr kumimoji="1" lang="ja-JP" altLang="en-US" sz="3200" b="1" u="none" dirty="0" smtClean="0">
                <a:solidFill>
                  <a:srgbClr val="0070C0"/>
                </a:solidFill>
              </a:rPr>
              <a:t>の設定</a:t>
            </a:r>
            <a:endParaRPr kumimoji="1" lang="ja-JP" altLang="en-US" sz="3200" b="1" u="none" dirty="0">
              <a:solidFill>
                <a:srgbClr val="0070C0"/>
              </a:solidFill>
            </a:endParaRP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smtClean="0"/>
              <a:t>編集＞設定をクリックし、地球アイコンから、</a:t>
            </a:r>
            <a:r>
              <a:rPr kumimoji="1" lang="en-US" altLang="ja-JP" sz="1600" b="1" dirty="0" smtClean="0"/>
              <a:t>OSM</a:t>
            </a:r>
            <a:r>
              <a:rPr kumimoji="1" lang="ja-JP" altLang="en-US" sz="1600" b="1" dirty="0" smtClean="0"/>
              <a:t>のアカウント情報を入力する。</a:t>
            </a:r>
            <a:endParaRPr kumimoji="1" lang="ja-JP" altLang="en-US" sz="1600" b="1" dirty="0"/>
          </a:p>
        </p:txBody>
      </p:sp>
    </p:spTree>
    <p:extLst>
      <p:ext uri="{BB962C8B-B14F-4D97-AF65-F5344CB8AC3E}">
        <p14:creationId xmlns:p14="http://schemas.microsoft.com/office/powerpoint/2010/main" val="190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編集</a:t>
            </a:r>
            <a:r>
              <a:rPr lang="ja-JP" altLang="en-US" sz="3200" b="1" u="none" dirty="0">
                <a:solidFill>
                  <a:srgbClr val="0070C0"/>
                </a:solidFill>
              </a:rPr>
              <a:t>範囲</a:t>
            </a:r>
            <a:r>
              <a:rPr lang="ja-JP" altLang="en-US" sz="3200" b="1" u="none" dirty="0" smtClean="0">
                <a:solidFill>
                  <a:srgbClr val="0070C0"/>
                </a:solidFill>
              </a:rPr>
              <a:t>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smtClean="0"/>
              <a:t>ファイル＞</a:t>
            </a:r>
            <a:r>
              <a:rPr kumimoji="1" lang="en-US" altLang="ja-JP" sz="1600" b="1" dirty="0" smtClean="0"/>
              <a:t>OSM</a:t>
            </a:r>
            <a:r>
              <a:rPr kumimoji="1" lang="ja-JP" altLang="en-US" sz="1600" b="1" dirty="0" smtClean="0"/>
              <a:t>からのダウンロードをクリックする。</a:t>
            </a:r>
            <a:endParaRPr kumimoji="1" lang="en-US" altLang="ja-JP" sz="1600" b="1" dirty="0" smtClean="0"/>
          </a:p>
          <a:p>
            <a:r>
              <a:rPr lang="ja-JP" altLang="en-US" sz="1600" b="1" dirty="0" smtClean="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smtClean="0"/>
              <a:t>※</a:t>
            </a:r>
            <a:r>
              <a:rPr kumimoji="1" lang="ja-JP" altLang="en-US" dirty="0" smtClean="0"/>
              <a:t>地図の移動は右クリックを使用する。</a:t>
            </a:r>
            <a:endParaRPr kumimoji="1" lang="ja-JP" altLang="en-US" dirty="0"/>
          </a:p>
        </p:txBody>
      </p:sp>
    </p:spTree>
    <p:extLst>
      <p:ext uri="{BB962C8B-B14F-4D97-AF65-F5344CB8AC3E}">
        <p14:creationId xmlns:p14="http://schemas.microsoft.com/office/powerpoint/2010/main" val="222844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smtClean="0"/>
              <a:t>画像から背景地図を追加する。</a:t>
            </a:r>
            <a:endParaRPr kumimoji="1" lang="en-US" altLang="ja-JP" sz="1600" b="1" dirty="0" smtClean="0"/>
          </a:p>
          <a:p>
            <a:r>
              <a:rPr lang="ja-JP" altLang="en-US" sz="1600" b="1" dirty="0"/>
              <a:t>追加</a:t>
            </a:r>
            <a:r>
              <a:rPr lang="ja-JP" altLang="en-US" sz="1600" b="1" dirty="0" smtClean="0"/>
              <a:t>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smtClean="0"/>
              <a:t>地物を追加するアイコンをクリックし、ポリゴンを描画する。</a:t>
            </a:r>
            <a:endParaRPr kumimoji="1" lang="en-US" altLang="ja-JP" sz="1600" b="1" dirty="0" smtClean="0"/>
          </a:p>
          <a:p>
            <a:r>
              <a:rPr lang="ja-JP" altLang="en-US" sz="1600" b="1" dirty="0" smtClean="0"/>
              <a:t>追加ボタンから</a:t>
            </a:r>
            <a:r>
              <a:rPr lang="en-US" altLang="ja-JP" sz="1600" b="1" dirty="0" smtClean="0"/>
              <a:t>source</a:t>
            </a:r>
            <a:r>
              <a:rPr lang="ja-JP" altLang="en-US" sz="1600" b="1" dirty="0" smtClean="0"/>
              <a:t>などタグを追加し、</a:t>
            </a:r>
            <a:r>
              <a:rPr lang="en-US" altLang="ja-JP" sz="1600" b="1" dirty="0" smtClean="0"/>
              <a:t>ok</a:t>
            </a:r>
            <a:r>
              <a:rPr lang="ja-JP" altLang="en-US" sz="1600" b="1" dirty="0" smtClean="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smtClean="0"/>
              <a:t>ラインやポイントは描画後にダブルクリック。</a:t>
            </a:r>
            <a:endParaRPr kumimoji="1" lang="en-US" altLang="ja-JP" sz="1600" b="1" dirty="0" smtClean="0"/>
          </a:p>
          <a:p>
            <a:endParaRPr lang="en-US" altLang="ja-JP" sz="1600" b="1" dirty="0"/>
          </a:p>
          <a:p>
            <a:r>
              <a:rPr kumimoji="1" lang="ja-JP" altLang="en-US" sz="1600" b="1" dirty="0" smtClean="0"/>
              <a:t>ポリゴンはポリゴンを閉じる。</a:t>
            </a:r>
            <a:endParaRPr kumimoji="1" lang="en-US" altLang="ja-JP" sz="1600" b="1" dirty="0" smtClean="0"/>
          </a:p>
          <a:p>
            <a:endParaRPr lang="en-US" altLang="ja-JP" sz="1600" b="1" dirty="0"/>
          </a:p>
          <a:p>
            <a:r>
              <a:rPr kumimoji="1" lang="ja-JP" altLang="en-US" sz="1600" b="1" dirty="0" smtClean="0"/>
              <a:t>削除は選択</a:t>
            </a:r>
            <a:r>
              <a:rPr lang="ja-JP" altLang="en-US" sz="1600" b="1" dirty="0" smtClean="0"/>
              <a:t>アイコンで選択し、</a:t>
            </a:r>
            <a:r>
              <a:rPr lang="en-US" altLang="ja-JP" sz="1600" b="1" dirty="0" smtClean="0"/>
              <a:t>Delete</a:t>
            </a:r>
            <a:r>
              <a:rPr lang="ja-JP" altLang="en-US" sz="1600" b="1" dirty="0" smtClean="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smtClean="0"/>
              <a:t>編集＞データをアップロードクリックする。</a:t>
            </a:r>
            <a:endParaRPr kumimoji="1" lang="en-US" altLang="ja-JP" sz="1600" b="1" dirty="0" smtClean="0"/>
          </a:p>
          <a:p>
            <a:r>
              <a:rPr lang="ja-JP" altLang="en-US" sz="1600" b="1" dirty="0" smtClean="0"/>
              <a:t>変更</a:t>
            </a:r>
            <a:r>
              <a:rPr lang="ja-JP" altLang="en-US" sz="1600" b="1" dirty="0"/>
              <a:t>セット</a:t>
            </a:r>
            <a:r>
              <a:rPr lang="ja-JP" altLang="en-US" sz="1600" b="1" dirty="0" smtClean="0"/>
              <a:t>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smtClean="0"/>
              <a:t>数分後にアップロードした地物が追加される。</a:t>
            </a:r>
            <a:endParaRPr kumimoji="1" lang="ja-JP" altLang="en-US" sz="1600" b="1" dirty="0"/>
          </a:p>
        </p:txBody>
      </p:sp>
    </p:spTree>
    <p:extLst>
      <p:ext uri="{BB962C8B-B14F-4D97-AF65-F5344CB8AC3E}">
        <p14:creationId xmlns:p14="http://schemas.microsoft.com/office/powerpoint/2010/main" val="301012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smtClean="0"/>
              <a:t>編集＞名前をつけて保存　をクリックし作業ファイルを保存する。</a:t>
            </a:r>
            <a:endParaRPr kumimoji="1" lang="en-US" altLang="ja-JP" sz="1600" b="1" dirty="0" smtClean="0"/>
          </a:p>
          <a:p>
            <a:r>
              <a:rPr lang="ja-JP" altLang="en-US" sz="1600" b="1" dirty="0"/>
              <a:t>再開</a:t>
            </a:r>
            <a:r>
              <a:rPr lang="ja-JP" altLang="en-US" sz="1600" b="1" dirty="0" smtClean="0"/>
              <a:t>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smtClean="0">
                <a:solidFill>
                  <a:srgbClr val="0070C0"/>
                </a:solidFill>
              </a:rPr>
              <a:t>参加型</a:t>
            </a:r>
            <a:r>
              <a:rPr lang="en-US" altLang="ja-JP" sz="3200" b="1" u="none" dirty="0" smtClean="0">
                <a:solidFill>
                  <a:srgbClr val="0070C0"/>
                </a:solidFill>
              </a:rPr>
              <a:t>GIS</a:t>
            </a:r>
            <a:r>
              <a:rPr lang="ja-JP" altLang="en-US" sz="3200" b="1" u="none" dirty="0" smtClean="0">
                <a:solidFill>
                  <a:srgbClr val="0070C0"/>
                </a:solidFill>
              </a:rPr>
              <a:t>と社会貢献</a:t>
            </a:r>
            <a:endParaRPr kumimoji="1" lang="ja-JP" altLang="en-US" sz="3200" b="1" u="none" dirty="0">
              <a:solidFill>
                <a:srgbClr val="0070C0"/>
              </a:solidFill>
            </a:endParaRPr>
          </a:p>
        </p:txBody>
      </p:sp>
      <p:sp>
        <p:nvSpPr>
          <p:cNvPr id="4" name="テキスト ボックス 3"/>
          <p:cNvSpPr txBox="1"/>
          <p:nvPr/>
        </p:nvSpPr>
        <p:spPr>
          <a:xfrm>
            <a:off x="5306323" y="1272450"/>
            <a:ext cx="2908168" cy="3170099"/>
          </a:xfrm>
          <a:prstGeom prst="rect">
            <a:avLst/>
          </a:prstGeom>
          <a:noFill/>
        </p:spPr>
        <p:txBody>
          <a:bodyPr wrap="none" rtlCol="0">
            <a:spAutoFit/>
          </a:bodyPr>
          <a:lstStyle/>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en-US" altLang="ja-JP" sz="2000" dirty="0" err="1" smtClean="0"/>
              <a:t>OpenStreetMap</a:t>
            </a:r>
            <a:r>
              <a:rPr lang="ja-JP" altLang="en-US" sz="2000" dirty="0" smtClean="0"/>
              <a:t>入門</a:t>
            </a:r>
            <a:endParaRPr lang="en-US" altLang="ja-JP" sz="2000" dirty="0" smtClean="0"/>
          </a:p>
          <a:p>
            <a:r>
              <a:rPr lang="en-US" altLang="ja-JP" sz="2000" dirty="0"/>
              <a:t>	</a:t>
            </a:r>
            <a:r>
              <a:rPr lang="en-US" altLang="ja-JP" sz="2000" dirty="0" smtClean="0"/>
              <a:t>- </a:t>
            </a:r>
            <a:r>
              <a:rPr lang="ja-JP" altLang="en-US" sz="2000" dirty="0" smtClean="0"/>
              <a:t>アカウント作成</a:t>
            </a:r>
            <a:endParaRPr lang="en-US" altLang="ja-JP" sz="2000" dirty="0" smtClean="0"/>
          </a:p>
          <a:p>
            <a:r>
              <a:rPr lang="en-US" altLang="ja-JP" sz="2000" dirty="0"/>
              <a:t>	</a:t>
            </a:r>
            <a:r>
              <a:rPr lang="en-US" altLang="ja-JP" sz="2000" dirty="0" smtClean="0"/>
              <a:t>- </a:t>
            </a:r>
            <a:r>
              <a:rPr lang="ja-JP" altLang="en-US" sz="2000" dirty="0" smtClean="0"/>
              <a:t>地物の追加</a:t>
            </a:r>
            <a:endParaRPr lang="en-US" altLang="ja-JP" sz="2000" dirty="0" smtClean="0"/>
          </a:p>
          <a:p>
            <a:r>
              <a:rPr lang="en-US" altLang="ja-JP" sz="2000" dirty="0"/>
              <a:t>	</a:t>
            </a:r>
            <a:r>
              <a:rPr lang="en-US" altLang="ja-JP" sz="2000" dirty="0" smtClean="0"/>
              <a:t>- JOSM</a:t>
            </a:r>
            <a:r>
              <a:rPr lang="ja-JP" altLang="en-US" sz="2000" dirty="0" err="1" smtClean="0"/>
              <a:t>の利</a:t>
            </a:r>
            <a:r>
              <a:rPr lang="ja-JP" altLang="en-US" sz="2000" dirty="0" smtClean="0"/>
              <a:t>用法</a:t>
            </a:r>
            <a:endParaRPr lang="en-US" altLang="ja-JP" sz="2000" dirty="0" smtClean="0"/>
          </a:p>
          <a:p>
            <a:r>
              <a:rPr lang="en-US" altLang="ja-JP" sz="2000" dirty="0" smtClean="0"/>
              <a:t>	</a:t>
            </a:r>
          </a:p>
          <a:p>
            <a:r>
              <a:rPr lang="ja-JP" altLang="en-US" sz="2000" dirty="0" smtClean="0"/>
              <a:t>②　</a:t>
            </a:r>
            <a:r>
              <a:rPr lang="ja-JP" altLang="en-US" sz="2000" dirty="0"/>
              <a:t>データ</a:t>
            </a:r>
            <a:r>
              <a:rPr lang="ja-JP" altLang="en-US" sz="2000" dirty="0" smtClean="0"/>
              <a:t>のダウンロード</a:t>
            </a:r>
            <a:endParaRPr lang="en-US" altLang="ja-JP" sz="2000" dirty="0" smtClean="0"/>
          </a:p>
          <a:p>
            <a:endParaRPr lang="en-US" altLang="ja-JP" sz="2000" dirty="0"/>
          </a:p>
          <a:p>
            <a:r>
              <a:rPr lang="ja-JP" altLang="en-US" sz="2000" dirty="0" smtClean="0"/>
              <a:t>③　クライシスマッピング</a:t>
            </a:r>
            <a:endParaRPr lang="en-US" altLang="ja-JP" sz="2000" dirty="0" smtClean="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15041"/>
          <a:stretch/>
        </p:blipFill>
        <p:spPr>
          <a:xfrm>
            <a:off x="119783" y="1538558"/>
            <a:ext cx="4481247" cy="2926814"/>
          </a:xfrm>
          <a:prstGeom prst="rect">
            <a:avLst/>
          </a:prstGeom>
        </p:spPr>
      </p:pic>
    </p:spTree>
    <p:extLst>
      <p:ext uri="{BB962C8B-B14F-4D97-AF65-F5344CB8AC3E}">
        <p14:creationId xmlns:p14="http://schemas.microsoft.com/office/powerpoint/2010/main" val="168240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smtClean="0">
                <a:solidFill>
                  <a:srgbClr val="0070C0"/>
                </a:solidFill>
              </a:rPr>
              <a:t>GPS</a:t>
            </a:r>
            <a:r>
              <a:rPr kumimoji="1" lang="ja-JP" altLang="en-US" b="1" u="none" dirty="0" smtClean="0">
                <a:solidFill>
                  <a:srgbClr val="0070C0"/>
                </a:solidFill>
              </a:rPr>
              <a:t>データを読み込む</a:t>
            </a:r>
            <a:endParaRPr kumimoji="1" lang="ja-JP" altLang="en-US"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smtClean="0"/>
              <a:t>＞開く　をクリックし</a:t>
            </a:r>
            <a:r>
              <a:rPr kumimoji="1" lang="en-US" altLang="ja-JP" sz="1600" b="1" dirty="0" smtClean="0"/>
              <a:t>.</a:t>
            </a:r>
            <a:r>
              <a:rPr kumimoji="1" lang="en-US" altLang="ja-JP" sz="1600" b="1" dirty="0" err="1" smtClean="0"/>
              <a:t>gpx</a:t>
            </a:r>
            <a:r>
              <a:rPr kumimoji="1" lang="ja-JP" altLang="en-US" sz="1600" b="1" dirty="0" smtClean="0"/>
              <a:t>ファイルを選択する。</a:t>
            </a:r>
            <a:endParaRPr kumimoji="1" lang="en-US" altLang="ja-JP" sz="1600" b="1" dirty="0" smtClean="0"/>
          </a:p>
          <a:p>
            <a:r>
              <a:rPr kumimoji="1" lang="en-US" altLang="ja-JP" sz="1600" b="1" dirty="0" smtClean="0"/>
              <a:t>GPS</a:t>
            </a:r>
            <a:r>
              <a:rPr kumimoji="1" lang="ja-JP" altLang="en-US" sz="1600" b="1" dirty="0" smtClean="0"/>
              <a:t>データが表示されるため、編集などに</a:t>
            </a:r>
            <a:r>
              <a:rPr lang="ja-JP" altLang="en-US" sz="1600" b="1" dirty="0"/>
              <a:t>利用</a:t>
            </a:r>
            <a:r>
              <a:rPr lang="ja-JP" altLang="en-US" sz="1600" b="1" dirty="0" smtClean="0"/>
              <a:t>することができる。</a:t>
            </a:r>
            <a:endParaRPr lang="en-US" altLang="ja-JP" sz="1600" b="1" dirty="0" smtClean="0"/>
          </a:p>
          <a:p>
            <a:r>
              <a:rPr lang="ja-JP" altLang="en-US" sz="1600" b="1" dirty="0"/>
              <a:t>ファイル＞</a:t>
            </a:r>
            <a:r>
              <a:rPr lang="ja-JP" altLang="en-US" sz="1600" b="1" dirty="0" smtClean="0"/>
              <a:t>新規</a:t>
            </a:r>
            <a:r>
              <a:rPr lang="ja-JP" altLang="en-US" sz="1600" b="1" dirty="0"/>
              <a:t>レイヤ</a:t>
            </a:r>
            <a:r>
              <a:rPr lang="ja-JP" altLang="en-US" sz="1600" b="1" dirty="0" smtClean="0"/>
              <a:t>ーを作成　をクリックするとレイヤの作成ができる。</a:t>
            </a:r>
            <a:endParaRPr lang="en-US" altLang="ja-JP" sz="1600" b="1" dirty="0" smtClean="0"/>
          </a:p>
        </p:txBody>
      </p:sp>
    </p:spTree>
    <p:extLst>
      <p:ext uri="{BB962C8B-B14F-4D97-AF65-F5344CB8AC3E}">
        <p14:creationId xmlns:p14="http://schemas.microsoft.com/office/powerpoint/2010/main" val="29776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データ</a:t>
            </a:r>
            <a:r>
              <a:rPr lang="ja-JP" altLang="en-US" sz="4400" b="1" u="none" dirty="0" smtClean="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59" y="97655"/>
            <a:ext cx="7886700" cy="505354"/>
          </a:xfrm>
        </p:spPr>
        <p:txBody>
          <a:bodyPr>
            <a:noAutofit/>
          </a:bodyPr>
          <a:lstStyle/>
          <a:p>
            <a:r>
              <a:rPr kumimoji="1" lang="ja-JP" altLang="en-US" sz="3200" b="1" u="none" dirty="0" smtClean="0">
                <a:solidFill>
                  <a:srgbClr val="0070C0"/>
                </a:solidFill>
              </a:rPr>
              <a:t>データを利用する</a:t>
            </a:r>
            <a:endParaRPr kumimoji="1" lang="ja-JP" altLang="en-US" sz="3200" b="1" u="none" dirty="0">
              <a:solidFill>
                <a:srgbClr val="0070C0"/>
              </a:solidFill>
            </a:endParaRPr>
          </a:p>
        </p:txBody>
      </p:sp>
      <p:sp>
        <p:nvSpPr>
          <p:cNvPr id="6" name="正方形/長方形 5"/>
          <p:cNvSpPr/>
          <p:nvPr/>
        </p:nvSpPr>
        <p:spPr>
          <a:xfrm>
            <a:off x="1033403" y="5093740"/>
            <a:ext cx="7291868" cy="584775"/>
          </a:xfrm>
          <a:prstGeom prst="rect">
            <a:avLst/>
          </a:prstGeom>
        </p:spPr>
        <p:txBody>
          <a:bodyPr wrap="none">
            <a:spAutoFit/>
          </a:bodyPr>
          <a:lstStyle/>
          <a:p>
            <a:r>
              <a:rPr lang="en-US" altLang="ja-JP" sz="1600" b="1" dirty="0" err="1" smtClean="0"/>
              <a:t>OpenStreetMap</a:t>
            </a:r>
            <a:r>
              <a:rPr lang="ja-JP" altLang="en-US" sz="1600" b="1" dirty="0" smtClean="0"/>
              <a:t>でデータをダウンロードしたい範囲を表示し、</a:t>
            </a:r>
            <a:r>
              <a:rPr lang="en-US" altLang="ja-JP" sz="1600" b="1" dirty="0" smtClean="0"/>
              <a:t>Export</a:t>
            </a:r>
            <a:r>
              <a:rPr lang="ja-JP" altLang="en-US" sz="1600" b="1" dirty="0" smtClean="0"/>
              <a:t>をクリックする。</a:t>
            </a:r>
            <a:endParaRPr lang="en-US" altLang="ja-JP" sz="1600" b="1" dirty="0" smtClean="0"/>
          </a:p>
          <a:p>
            <a:r>
              <a:rPr lang="en-US" altLang="ja-JP" sz="1600" b="1" dirty="0" smtClean="0"/>
              <a:t>.</a:t>
            </a:r>
            <a:r>
              <a:rPr lang="en-US" altLang="ja-JP" sz="1600" b="1" dirty="0" err="1" smtClean="0"/>
              <a:t>osm</a:t>
            </a:r>
            <a:r>
              <a:rPr lang="ja-JP" altLang="en-US" sz="1600" b="1" dirty="0" smtClean="0"/>
              <a:t>という拡張子のファイルがダウンロードできる。</a:t>
            </a:r>
            <a:endParaRPr lang="en-US" altLang="ja-JP" sz="1600" b="1" dirty="0" smtClean="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0409" y="663045"/>
            <a:ext cx="6183182" cy="4368350"/>
          </a:xfrm>
          <a:prstGeom prst="rect">
            <a:avLst/>
          </a:prstGeom>
        </p:spPr>
      </p:pic>
      <p:sp>
        <p:nvSpPr>
          <p:cNvPr id="13" name="正方形/長方形 12"/>
          <p:cNvSpPr/>
          <p:nvPr/>
        </p:nvSpPr>
        <p:spPr>
          <a:xfrm>
            <a:off x="3842327" y="1432970"/>
            <a:ext cx="803564" cy="267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2927927" y="1719297"/>
            <a:ext cx="1386898" cy="2475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2262909" y="4314715"/>
            <a:ext cx="868218" cy="240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158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438376"/>
            <a:ext cx="5376350" cy="3769491"/>
          </a:xfrm>
          <a:prstGeom prst="rect">
            <a:avLst/>
          </a:prstGeom>
        </p:spPr>
      </p:pic>
      <p:sp>
        <p:nvSpPr>
          <p:cNvPr id="11" name="テキスト ボックス 10"/>
          <p:cNvSpPr txBox="1"/>
          <p:nvPr/>
        </p:nvSpPr>
        <p:spPr>
          <a:xfrm>
            <a:off x="609768" y="4688285"/>
            <a:ext cx="7924463" cy="830997"/>
          </a:xfrm>
          <a:prstGeom prst="rect">
            <a:avLst/>
          </a:prstGeom>
          <a:noFill/>
        </p:spPr>
        <p:txBody>
          <a:bodyPr wrap="square" rtlCol="0">
            <a:spAutoFit/>
          </a:bodyPr>
          <a:lstStyle/>
          <a:p>
            <a:r>
              <a:rPr lang="en-US" altLang="ja-JP" sz="1600" b="1" dirty="0"/>
              <a:t>QGIS</a:t>
            </a:r>
            <a:r>
              <a:rPr lang="ja-JP" altLang="en-US" sz="1600" b="1" dirty="0"/>
              <a:t>を開き</a:t>
            </a:r>
            <a:r>
              <a:rPr lang="ja-JP" altLang="en-US" sz="1600" b="1" dirty="0" smtClean="0"/>
              <a:t>、ダウンロードした</a:t>
            </a:r>
            <a:r>
              <a:rPr lang="en-US" altLang="ja-JP" sz="1600" b="1" dirty="0" smtClean="0"/>
              <a:t>.</a:t>
            </a:r>
            <a:r>
              <a:rPr lang="en-US" altLang="ja-JP" sz="1600" b="1" dirty="0" err="1" smtClean="0"/>
              <a:t>osm</a:t>
            </a:r>
            <a:r>
              <a:rPr lang="ja-JP" altLang="en-US" sz="1600" b="1" dirty="0" smtClean="0"/>
              <a:t>のデータをドラッグアンドドロップする。少し待つとウィンドウが表示されるため読み込みたいデータのタイプ（ここではラインとした）を選択し、</a:t>
            </a:r>
            <a:r>
              <a:rPr lang="en-US" altLang="ja-JP" sz="1600" b="1" dirty="0" smtClean="0"/>
              <a:t>OK</a:t>
            </a:r>
            <a:r>
              <a:rPr lang="ja-JP" altLang="en-US" sz="1600" b="1" dirty="0" smtClean="0"/>
              <a:t>をクリックする。属性テーブルを開くと、データの内容が確認できる。</a:t>
            </a:r>
            <a:endParaRPr kumimoji="1" lang="ja-JP" altLang="en-US" sz="1600" b="1" dirty="0"/>
          </a:p>
        </p:txBody>
      </p:sp>
      <p:sp>
        <p:nvSpPr>
          <p:cNvPr id="4" name="正方形/長方形 3"/>
          <p:cNvSpPr/>
          <p:nvPr/>
        </p:nvSpPr>
        <p:spPr>
          <a:xfrm>
            <a:off x="2346036" y="3777673"/>
            <a:ext cx="544945" cy="147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24938" y="2392217"/>
            <a:ext cx="1592880" cy="166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86401" y="922395"/>
            <a:ext cx="3561126" cy="3105900"/>
          </a:xfrm>
          <a:prstGeom prst="rect">
            <a:avLst/>
          </a:prstGeom>
        </p:spPr>
      </p:pic>
      <p:cxnSp>
        <p:nvCxnSpPr>
          <p:cNvPr id="14" name="直線矢印コネクタ 13"/>
          <p:cNvCxnSpPr/>
          <p:nvPr/>
        </p:nvCxnSpPr>
        <p:spPr>
          <a:xfrm flipV="1">
            <a:off x="2992582" y="2857500"/>
            <a:ext cx="2586182" cy="9201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5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584282"/>
            <a:ext cx="4425054" cy="3540043"/>
          </a:xfrm>
          <a:prstGeom prst="rect">
            <a:avLst/>
          </a:prstGeom>
        </p:spPr>
      </p:pic>
      <p:sp>
        <p:nvSpPr>
          <p:cNvPr id="4" name="正方形/長方形 3"/>
          <p:cNvSpPr/>
          <p:nvPr/>
        </p:nvSpPr>
        <p:spPr>
          <a:xfrm>
            <a:off x="734215" y="4145340"/>
            <a:ext cx="8015592" cy="1569660"/>
          </a:xfrm>
          <a:prstGeom prst="rect">
            <a:avLst/>
          </a:prstGeom>
        </p:spPr>
        <p:txBody>
          <a:bodyPr wrap="none">
            <a:spAutoFit/>
          </a:bodyPr>
          <a:lstStyle/>
          <a:p>
            <a:r>
              <a:rPr lang="ja-JP" altLang="en-US" sz="1600" b="1" dirty="0">
                <a:hlinkClick r:id="rId3"/>
              </a:rPr>
              <a:t>http://overpass-turbo.eu</a:t>
            </a:r>
            <a:r>
              <a:rPr lang="ja-JP" altLang="en-US" sz="1600" b="1" dirty="0" smtClean="0">
                <a:hlinkClick r:id="rId3"/>
              </a:rPr>
              <a:t>/</a:t>
            </a:r>
            <a:r>
              <a:rPr lang="en-US" altLang="ja-JP" sz="1600" b="1" dirty="0"/>
              <a:t> </a:t>
            </a:r>
            <a:r>
              <a:rPr lang="ja-JP" altLang="en-US" sz="1600" b="1" dirty="0" smtClean="0"/>
              <a:t>にアクセスし、データをダウンロードする。</a:t>
            </a:r>
            <a:endParaRPr lang="en-US" altLang="ja-JP" sz="1600" b="1" dirty="0" smtClean="0"/>
          </a:p>
          <a:p>
            <a:r>
              <a:rPr lang="ja-JP" altLang="en-US" sz="1600" b="1" dirty="0" smtClean="0"/>
              <a:t>ウィザードをクリックし、</a:t>
            </a:r>
            <a:r>
              <a:rPr lang="en-GB" altLang="ja-JP" sz="1600" b="1" dirty="0"/>
              <a:t> </a:t>
            </a:r>
            <a:r>
              <a:rPr lang="en-GB" altLang="ja-JP" sz="1600" b="1" dirty="0" smtClean="0"/>
              <a:t>emergency=defibrillator </a:t>
            </a:r>
            <a:r>
              <a:rPr lang="ja-JP" altLang="en-US" sz="1600" b="1" dirty="0" smtClean="0"/>
              <a:t>を入力し、</a:t>
            </a:r>
            <a:r>
              <a:rPr lang="en-US" altLang="ja-JP" sz="1600" b="1" dirty="0" smtClean="0"/>
              <a:t>AED</a:t>
            </a:r>
            <a:r>
              <a:rPr lang="ja-JP" altLang="en-US" sz="1600" b="1" dirty="0" smtClean="0"/>
              <a:t>情報を抜き出す。</a:t>
            </a:r>
            <a:endParaRPr lang="en-US" altLang="ja-JP" sz="1600" b="1" dirty="0" smtClean="0"/>
          </a:p>
          <a:p>
            <a:r>
              <a:rPr lang="ja-JP" altLang="en-US" sz="1600" b="1" dirty="0" smtClean="0"/>
              <a:t>エクスポートをクリックし、</a:t>
            </a:r>
            <a:r>
              <a:rPr lang="en-US" altLang="ja-JP" sz="1600" b="1" dirty="0" smtClean="0"/>
              <a:t>KML</a:t>
            </a:r>
            <a:r>
              <a:rPr lang="ja-JP" altLang="en-US" sz="1600" b="1" dirty="0" smtClean="0"/>
              <a:t>をクリックとデータが保存できる。</a:t>
            </a:r>
            <a:endParaRPr lang="en-US" altLang="ja-JP" sz="1600" b="1" dirty="0" smtClean="0"/>
          </a:p>
          <a:p>
            <a:endParaRPr lang="en-US" altLang="ja-JP" sz="1600" b="1" dirty="0"/>
          </a:p>
          <a:p>
            <a:r>
              <a:rPr lang="ja-JP" altLang="en-US" sz="1600" b="1" dirty="0" smtClean="0"/>
              <a:t>データを利用する際は、</a:t>
            </a:r>
            <a:r>
              <a:rPr lang="en-GB" altLang="ja-JP" sz="1600" dirty="0" smtClean="0"/>
              <a:t>Map </a:t>
            </a:r>
            <a:r>
              <a:rPr lang="en-GB" altLang="ja-JP" sz="1600" dirty="0"/>
              <a:t>data © </a:t>
            </a:r>
            <a:r>
              <a:rPr lang="en-GB" altLang="ja-JP" sz="1600" dirty="0" err="1"/>
              <a:t>OpenStreetMap</a:t>
            </a:r>
            <a:r>
              <a:rPr lang="en-GB" altLang="ja-JP" sz="1600" dirty="0"/>
              <a:t> </a:t>
            </a:r>
            <a:r>
              <a:rPr lang="en-GB" altLang="ja-JP" sz="1600" dirty="0" smtClean="0"/>
              <a:t>contributors</a:t>
            </a:r>
            <a:r>
              <a:rPr lang="ja-JP" altLang="en-US" sz="1600" dirty="0" smtClean="0"/>
              <a:t>　</a:t>
            </a:r>
            <a:r>
              <a:rPr lang="ja-JP" altLang="en-US" sz="1600" b="1" dirty="0" smtClean="0"/>
              <a:t>などのクレジットが必要。</a:t>
            </a:r>
            <a:endParaRPr lang="en-GB" altLang="ja-JP" sz="1600" b="1" dirty="0"/>
          </a:p>
          <a:p>
            <a:r>
              <a:rPr lang="ja-JP" altLang="en-US" sz="1600" b="1" dirty="0" smtClean="0"/>
              <a:t>詳細は、</a:t>
            </a:r>
            <a:r>
              <a:rPr lang="en-GB" altLang="ja-JP" sz="1600" b="1" dirty="0">
                <a:hlinkClick r:id="rId4"/>
              </a:rPr>
              <a:t>http://</a:t>
            </a:r>
            <a:r>
              <a:rPr lang="en-GB" altLang="ja-JP" sz="1600" b="1" dirty="0" smtClean="0">
                <a:hlinkClick r:id="rId4"/>
              </a:rPr>
              <a:t>wiki.openstreetmap.org/wiki/JA:Legal_FAQ</a:t>
            </a:r>
            <a:r>
              <a:rPr lang="ja-JP" altLang="en-US" sz="1600" b="1" dirty="0" smtClean="0"/>
              <a:t>　を確認する。</a:t>
            </a:r>
            <a:endParaRPr lang="en-GB" altLang="ja-JP" sz="1600" b="1" dirty="0" smtClean="0"/>
          </a:p>
        </p:txBody>
      </p:sp>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smtClean="0">
                <a:solidFill>
                  <a:srgbClr val="0070C0"/>
                </a:solidFill>
              </a:rPr>
              <a:t>クライシスマッピング</a:t>
            </a:r>
            <a:endParaRPr kumimoji="1" lang="ja-JP" altLang="en-US" sz="4400" b="1" u="none" dirty="0">
              <a:solidFill>
                <a:srgbClr val="0070C0"/>
              </a:solidFill>
            </a:endParaRPr>
          </a:p>
        </p:txBody>
      </p:sp>
    </p:spTree>
    <p:extLst>
      <p:ext uri="{BB962C8B-B14F-4D97-AF65-F5344CB8AC3E}">
        <p14:creationId xmlns:p14="http://schemas.microsoft.com/office/powerpoint/2010/main" val="211289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smtClean="0"/>
              <a:t>・地震</a:t>
            </a:r>
            <a:r>
              <a:rPr lang="ja-JP" altLang="en-US" sz="2400" dirty="0"/>
              <a:t>、津波、</a:t>
            </a:r>
            <a:r>
              <a:rPr lang="ja-JP" altLang="en-US" sz="2400" dirty="0" smtClean="0"/>
              <a:t>洪水などの災害、伝染病、政治と関連した暴動や社会問題というような危機に対するマッピング活動</a:t>
            </a:r>
            <a:endParaRPr lang="ja-JP" altLang="en-US" sz="2400" dirty="0"/>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smtClean="0"/>
              <a:t>・地図による救済、復興のための支援活動で、インターネットを利用したリアルタイム</a:t>
            </a:r>
            <a:r>
              <a:rPr lang="ja-JP" altLang="en-US" sz="2400" dirty="0"/>
              <a:t>かつリモートによる情報の整理と</a:t>
            </a:r>
            <a:r>
              <a:rPr lang="ja-JP" altLang="en-US" sz="2400" dirty="0" smtClean="0"/>
              <a:t>集約を行う</a:t>
            </a:r>
            <a:endParaRPr lang="ja-JP" altLang="en-US" sz="2400" dirty="0"/>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smtClean="0"/>
              <a:t>・地図は世界中の</a:t>
            </a:r>
            <a:r>
              <a:rPr lang="en-US" altLang="ja-JP" sz="2400" dirty="0" err="1" smtClean="0"/>
              <a:t>OpenStreetMap</a:t>
            </a:r>
            <a:r>
              <a:rPr lang="ja-JP" altLang="en-US" sz="2400" dirty="0" smtClean="0"/>
              <a:t>の利用者（マッパー）などによるボランティアによって行われる</a:t>
            </a:r>
            <a:endParaRPr lang="en-US" altLang="ja-JP" sz="2400" dirty="0" smtClean="0"/>
          </a:p>
        </p:txBody>
      </p:sp>
    </p:spTree>
    <p:extLst>
      <p:ext uri="{BB962C8B-B14F-4D97-AF65-F5344CB8AC3E}">
        <p14:creationId xmlns:p14="http://schemas.microsoft.com/office/powerpoint/2010/main" val="34336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smtClean="0"/>
              <a:t>2007</a:t>
            </a:r>
            <a:r>
              <a:rPr kumimoji="1" lang="ja-JP" altLang="en-US" sz="2000" b="1" dirty="0" smtClean="0"/>
              <a:t>年　</a:t>
            </a:r>
            <a:r>
              <a:rPr lang="ja-JP" altLang="en-US" sz="2000" b="1" dirty="0"/>
              <a:t>ケニア</a:t>
            </a:r>
            <a:r>
              <a:rPr lang="ja-JP" altLang="en-US" sz="2000" b="1" dirty="0" smtClean="0"/>
              <a:t>の大統領選挙後の不正疑惑により、</a:t>
            </a:r>
            <a:r>
              <a:rPr lang="ja-JP" altLang="en-US" sz="2800" b="1" dirty="0" smtClean="0"/>
              <a:t>暴動が発生</a:t>
            </a:r>
            <a:endParaRPr lang="en-US" altLang="ja-JP" sz="2800" b="1" dirty="0" smtClean="0"/>
          </a:p>
          <a:p>
            <a:endParaRPr lang="en-US" altLang="ja-JP" sz="2000" b="1" dirty="0" smtClean="0"/>
          </a:p>
          <a:p>
            <a:r>
              <a:rPr lang="en-US" altLang="ja-JP" sz="2000" b="1" dirty="0"/>
              <a:t>2008</a:t>
            </a:r>
            <a:r>
              <a:rPr lang="ja-JP" altLang="en-US" sz="2000" b="1" dirty="0" smtClean="0"/>
              <a:t>年　</a:t>
            </a:r>
            <a:r>
              <a:rPr kumimoji="1" lang="ja-JP" altLang="en-US" sz="2000" b="1" dirty="0" smtClean="0"/>
              <a:t>オリ・オコーラ氏　に国内の暴動の様子や被害状況を</a:t>
            </a:r>
            <a:r>
              <a:rPr kumimoji="1" lang="en-US" altLang="ja-JP" sz="2000" b="1" dirty="0" smtClean="0"/>
              <a:t>Google Maps</a:t>
            </a:r>
            <a:r>
              <a:rPr kumimoji="1" lang="ja-JP" altLang="en-US" sz="2000" b="1" dirty="0" smtClean="0"/>
              <a:t>で公開</a:t>
            </a:r>
            <a:endParaRPr kumimoji="1" lang="ja-JP" altLang="en-US" sz="2000" b="1" dirty="0"/>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smtClean="0"/>
              <a:t>Usahidi</a:t>
            </a:r>
            <a:r>
              <a:rPr lang="ja-JP" altLang="en-US" sz="2000" b="1" dirty="0" smtClean="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smtClean="0"/>
              <a:t>・メキシコ、インドでの選挙活動の監視</a:t>
            </a:r>
            <a:endParaRPr kumimoji="1" lang="en-US" altLang="ja-JP" sz="2000" b="1" dirty="0" smtClean="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smtClean="0">
                <a:solidFill>
                  <a:srgbClr val="FF6600"/>
                </a:solidFill>
              </a:rPr>
              <a:t>現地の情報共有の仕組みが確立　</a:t>
            </a:r>
            <a:endParaRPr kumimoji="1" lang="en-US" altLang="ja-JP" sz="2400" b="1" dirty="0" smtClean="0">
              <a:solidFill>
                <a:srgbClr val="FF6600"/>
              </a:solidFill>
            </a:endParaRPr>
          </a:p>
          <a:p>
            <a:r>
              <a:rPr lang="ja-JP" altLang="en-US" sz="2000" b="1" dirty="0">
                <a:solidFill>
                  <a:srgbClr val="FF6600"/>
                </a:solidFill>
              </a:rPr>
              <a:t>　</a:t>
            </a:r>
            <a:r>
              <a:rPr lang="ja-JP" altLang="en-US" sz="2000" b="1" dirty="0" smtClean="0">
                <a:solidFill>
                  <a:srgbClr val="FF6600"/>
                </a:solidFill>
              </a:rPr>
              <a:t>　　　　　　　　　　　　　　　</a:t>
            </a:r>
            <a:endParaRPr lang="en-US" altLang="ja-JP" sz="2000" b="1" dirty="0" smtClean="0">
              <a:solidFill>
                <a:srgbClr val="FF6600"/>
              </a:solidFill>
            </a:endParaRPr>
          </a:p>
          <a:p>
            <a:r>
              <a:rPr lang="ja-JP" altLang="en-US" sz="2000" b="1" dirty="0"/>
              <a:t>　</a:t>
            </a:r>
            <a:r>
              <a:rPr lang="ja-JP" altLang="en-US" sz="2000" b="1" dirty="0" smtClean="0"/>
              <a:t>　　　　　　　　　　　　　　　</a:t>
            </a:r>
            <a:r>
              <a:rPr kumimoji="1" lang="en-US" altLang="ja-JP" sz="2000" b="1" dirty="0" smtClean="0"/>
              <a:t>+</a:t>
            </a:r>
            <a:r>
              <a:rPr kumimoji="1" lang="ja-JP" altLang="en-US" sz="2000" b="1" dirty="0" smtClean="0"/>
              <a:t>　</a:t>
            </a:r>
            <a:r>
              <a:rPr kumimoji="1" lang="en-US" altLang="ja-JP" sz="2000" b="1" dirty="0" smtClean="0"/>
              <a:t>OSM</a:t>
            </a:r>
            <a:r>
              <a:rPr kumimoji="1" lang="ja-JP" altLang="en-US" sz="2000" b="1" dirty="0" smtClean="0"/>
              <a:t>コミュニティの発達</a:t>
            </a:r>
            <a:endParaRPr kumimoji="1" lang="en-US" altLang="ja-JP" sz="2000" b="1" dirty="0" smtClean="0"/>
          </a:p>
          <a:p>
            <a:r>
              <a:rPr lang="ja-JP" altLang="en-US" sz="2000" b="1" dirty="0" smtClean="0"/>
              <a:t>　　　　　　　　　　　　　　　　　　・</a:t>
            </a:r>
            <a:r>
              <a:rPr lang="en-US" altLang="ja-JP" sz="2000" b="1" dirty="0" smtClean="0"/>
              <a:t> </a:t>
            </a:r>
            <a:r>
              <a:rPr lang="en-US" altLang="ja-JP" sz="2000" b="1" dirty="0" err="1" smtClean="0"/>
              <a:t>Usahidi</a:t>
            </a:r>
            <a:r>
              <a:rPr lang="ja-JP" altLang="en-US" sz="2000" b="1" dirty="0" smtClean="0"/>
              <a:t>の背景</a:t>
            </a:r>
            <a:r>
              <a:rPr lang="ja-JP" altLang="en-US" sz="2000" b="1" dirty="0"/>
              <a:t>地図に</a:t>
            </a:r>
            <a:r>
              <a:rPr lang="en-US" altLang="ja-JP" sz="2000" b="1" dirty="0" err="1"/>
              <a:t>OpenStreetMap</a:t>
            </a:r>
            <a:r>
              <a:rPr lang="ja-JP" altLang="en-US" sz="2000" b="1" dirty="0"/>
              <a:t>を採用</a:t>
            </a:r>
          </a:p>
          <a:p>
            <a:r>
              <a:rPr kumimoji="1" lang="ja-JP" altLang="en-US" sz="2000" b="1" dirty="0" smtClean="0"/>
              <a:t>　</a:t>
            </a:r>
            <a:endParaRPr kumimoji="1" lang="ja-JP" altLang="en-US" sz="2000" b="1" dirty="0"/>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Tree>
    <p:extLst>
      <p:ext uri="{BB962C8B-B14F-4D97-AF65-F5344CB8AC3E}">
        <p14:creationId xmlns:p14="http://schemas.microsoft.com/office/powerpoint/2010/main" val="239788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smtClean="0">
                <a:solidFill>
                  <a:srgbClr val="3366FF"/>
                </a:solidFill>
                <a:latin typeface="ヒラギノ角ゴ StdN W8"/>
                <a:ea typeface="ヒラギノ角ゴ StdN W8"/>
                <a:cs typeface="ヒラギノ角ゴ StdN W8"/>
              </a:rPr>
              <a:t>2010</a:t>
            </a:r>
            <a:r>
              <a:rPr kumimoji="1" lang="ja-JP" altLang="en-US" sz="2800" b="1" dirty="0" smtClean="0">
                <a:solidFill>
                  <a:srgbClr val="3366FF"/>
                </a:solidFill>
                <a:latin typeface="ヒラギノ角ゴ StdN W8"/>
                <a:ea typeface="ヒラギノ角ゴ StdN W8"/>
                <a:cs typeface="ヒラギノ角ゴ StdN W8"/>
              </a:rPr>
              <a:t>年　ハイチ地震</a:t>
            </a:r>
            <a:endParaRPr kumimoji="1" lang="en-US" altLang="ja-JP" sz="2800" b="1" dirty="0" smtClean="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smtClean="0"/>
              <a:t>死者</a:t>
            </a:r>
            <a:r>
              <a:rPr lang="en-US" altLang="ja-JP" sz="2800" b="1" dirty="0" smtClean="0"/>
              <a:t>31</a:t>
            </a:r>
            <a:r>
              <a:rPr lang="ja-JP" altLang="en-US" sz="2800" b="1" dirty="0" smtClean="0"/>
              <a:t>万人</a:t>
            </a:r>
            <a:r>
              <a:rPr lang="ja-JP" altLang="en-US" sz="2000" b="1" dirty="0" smtClean="0"/>
              <a:t>を超す大災害が発生</a:t>
            </a:r>
            <a:endParaRPr lang="en-US" altLang="ja-JP" sz="2000" b="1" dirty="0" smtClean="0"/>
          </a:p>
          <a:p>
            <a:r>
              <a:rPr kumimoji="1" lang="ja-JP" altLang="en-US" sz="2000" b="1" dirty="0"/>
              <a:t>　</a:t>
            </a:r>
            <a:r>
              <a:rPr kumimoji="1" lang="ja-JP" altLang="en-US" sz="2000" b="1" dirty="0" smtClean="0"/>
              <a:t>　</a:t>
            </a:r>
            <a:r>
              <a:rPr lang="ja-JP" altLang="en-US" sz="2000" b="1" dirty="0" smtClean="0"/>
              <a:t>→救援</a:t>
            </a:r>
            <a:r>
              <a:rPr lang="ja-JP" altLang="en-US" sz="2000" b="1" dirty="0"/>
              <a:t>、復旧、復興</a:t>
            </a:r>
            <a:r>
              <a:rPr lang="ja-JP" altLang="en-US" sz="2000" b="1" dirty="0" smtClean="0"/>
              <a:t>活動に使える地図がない</a:t>
            </a:r>
            <a:endParaRPr lang="en-US" altLang="ja-JP" sz="2000" b="1" dirty="0" smtClean="0"/>
          </a:p>
          <a:p>
            <a:r>
              <a:rPr kumimoji="1" lang="ja-JP" altLang="en-US" sz="2000" b="1" dirty="0" smtClean="0"/>
              <a:t>　　→世界中のマッパーによる地図づくり（クライシスマッピング）</a:t>
            </a:r>
            <a:endParaRPr kumimoji="1" lang="ja-JP" altLang="en-US" sz="2000" b="1" dirty="0"/>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smtClean="0"/>
              <a:t>Ushahidi</a:t>
            </a:r>
            <a:r>
              <a:rPr lang="ja-JP" altLang="en-US" sz="2000" b="1" dirty="0" smtClean="0"/>
              <a:t>による情報共有と対応している</a:t>
            </a:r>
            <a:endParaRPr lang="en-US" altLang="ja-JP" sz="2000" b="1" dirty="0" smtClean="0"/>
          </a:p>
          <a:p>
            <a:r>
              <a:rPr kumimoji="1" lang="ja-JP" altLang="en-US" sz="2000" b="1" dirty="0" smtClean="0"/>
              <a:t>クライシスマッピングが注目されるようになった</a:t>
            </a:r>
            <a:endParaRPr kumimoji="1" lang="ja-JP" altLang="en-US" sz="2000" b="1" dirty="0"/>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smtClean="0">
                <a:solidFill>
                  <a:srgbClr val="FF6600"/>
                </a:solidFill>
              </a:rPr>
              <a:t>国際赤十字や国連の活動</a:t>
            </a:r>
            <a:r>
              <a:rPr lang="ja-JP" altLang="en-US" sz="2400" dirty="0" smtClean="0">
                <a:solidFill>
                  <a:srgbClr val="FF6600"/>
                </a:solidFill>
              </a:rPr>
              <a:t>にマッパーの地図が</a:t>
            </a:r>
            <a:r>
              <a:rPr kumimoji="1" lang="ja-JP" altLang="en-US" sz="2400" dirty="0" smtClean="0">
                <a:solidFill>
                  <a:srgbClr val="FF6600"/>
                </a:solidFill>
              </a:rPr>
              <a:t>利用された</a:t>
            </a:r>
            <a:endParaRPr kumimoji="1" lang="ja-JP" altLang="en-US" sz="2400" dirty="0">
              <a:solidFill>
                <a:srgbClr val="FF6600"/>
              </a:solidFill>
            </a:endParaRP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smtClean="0"/>
              <a:t>→　チリ地震、クライストチャーチ地震、アラブの春、東日本大震災、ネパール地震</a:t>
            </a:r>
            <a:endParaRPr kumimoji="1" lang="ja-JP" altLang="en-US" sz="2000" b="1" dirty="0"/>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smtClean="0"/>
              <a:t>その後も</a:t>
            </a:r>
            <a:endParaRPr kumimoji="1" lang="ja-JP" altLang="en-US" sz="2400" dirty="0"/>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smtClean="0"/>
              <a:t>クライシスマッピングが行われる</a:t>
            </a:r>
            <a:endParaRPr kumimoji="1" lang="ja-JP" altLang="en-US" sz="2400" dirty="0"/>
          </a:p>
        </p:txBody>
      </p:sp>
    </p:spTree>
    <p:extLst>
      <p:ext uri="{BB962C8B-B14F-4D97-AF65-F5344CB8AC3E}">
        <p14:creationId xmlns:p14="http://schemas.microsoft.com/office/powerpoint/2010/main" val="1181478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を利用したクライシスマッピング</a:t>
            </a:r>
            <a:endParaRPr kumimoji="1" lang="ja-JP" altLang="en-US" sz="4400" b="1" u="none" dirty="0">
              <a:solidFill>
                <a:srgbClr val="0070C0"/>
              </a:solidFill>
            </a:endParaRP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en-GB" altLang="ja-JP" sz="1800" b="1" dirty="0" smtClean="0"/>
              <a:t>)”</a:t>
            </a:r>
            <a:r>
              <a:rPr lang="ja-JP" altLang="en-US" sz="1800" b="1" dirty="0" smtClean="0"/>
              <a:t>のマッピング支援ツールである</a:t>
            </a:r>
            <a:r>
              <a:rPr lang="en-US" altLang="ja-JP" sz="1800" b="1" dirty="0" smtClean="0"/>
              <a:t>OSM Tasking Manager</a:t>
            </a:r>
            <a:r>
              <a:rPr lang="ja-JP" altLang="en-US" sz="1800" b="1" dirty="0" smtClean="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smtClean="0">
                <a:solidFill>
                  <a:srgbClr val="0070C0"/>
                </a:solidFill>
              </a:rPr>
              <a:t>OpenStreetMap</a:t>
            </a:r>
            <a:r>
              <a:rPr lang="ja-JP" altLang="en-US" sz="3200" b="1" u="none" dirty="0" smtClean="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smtClean="0"/>
              <a:t>・</a:t>
            </a:r>
            <a:r>
              <a:rPr kumimoji="1" lang="en-US" altLang="ja-JP" sz="2800" dirty="0" err="1" smtClean="0"/>
              <a:t>OpenStreetMap</a:t>
            </a:r>
            <a:r>
              <a:rPr kumimoji="1" lang="ja-JP" altLang="en-US" sz="2800" dirty="0" smtClean="0"/>
              <a:t>（</a:t>
            </a:r>
            <a:r>
              <a:rPr kumimoji="1" lang="en-US" altLang="ja-JP" sz="2800" dirty="0" smtClean="0"/>
              <a:t>OSM</a:t>
            </a:r>
            <a:r>
              <a:rPr kumimoji="1" lang="ja-JP" altLang="en-US" sz="2800" dirty="0" smtClean="0"/>
              <a:t>）は、誰もが利用できるフリーの地理情報データを作成するプロジェクト</a:t>
            </a:r>
            <a:endParaRPr kumimoji="1" lang="en-US" altLang="ja-JP" sz="2800" dirty="0" smtClean="0"/>
          </a:p>
          <a:p>
            <a:endParaRPr kumimoji="1" lang="en-US" altLang="ja-JP" sz="2800" dirty="0" smtClean="0"/>
          </a:p>
          <a:p>
            <a:r>
              <a:rPr lang="ja-JP" altLang="en-US" sz="2800" dirty="0" smtClean="0"/>
              <a:t>・アカウントを登録していれば、地図の編集が自由にできる</a:t>
            </a:r>
            <a:endParaRPr lang="en-US" altLang="ja-JP" sz="2800" dirty="0" smtClean="0"/>
          </a:p>
          <a:p>
            <a:endParaRPr lang="en-US" altLang="ja-JP" sz="2800" dirty="0" smtClean="0"/>
          </a:p>
          <a:p>
            <a:r>
              <a:rPr kumimoji="1" lang="ja-JP" altLang="en-US" sz="2800" dirty="0" smtClean="0"/>
              <a:t>・作成した地理情報データを自由に利用することができる</a:t>
            </a:r>
            <a:endParaRPr kumimoji="1" lang="ja-JP" altLang="en-US" sz="2800" dirty="0"/>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smtClean="0">
                <a:hlinkClick r:id="rId2"/>
              </a:rPr>
              <a:t>/</a:t>
            </a:r>
            <a:r>
              <a:rPr lang="ja-JP" altLang="en-US" dirty="0" smtClean="0"/>
              <a:t>　を参考に作成</a:t>
            </a:r>
            <a:endParaRPr lang="en-US" altLang="ja-JP" dirty="0" smtClean="0"/>
          </a:p>
        </p:txBody>
      </p:sp>
    </p:spTree>
    <p:extLst>
      <p:ext uri="{BB962C8B-B14F-4D97-AF65-F5344CB8AC3E}">
        <p14:creationId xmlns:p14="http://schemas.microsoft.com/office/powerpoint/2010/main" val="859301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OSM Tasking Manager</a:t>
            </a:r>
            <a:r>
              <a:rPr kumimoji="1" lang="ja-JP" altLang="en-US" sz="3200" b="1" u="none" dirty="0" smtClean="0">
                <a:solidFill>
                  <a:srgbClr val="0070C0"/>
                </a:solidFill>
              </a:rPr>
              <a:t>の利用</a:t>
            </a:r>
            <a:endParaRPr kumimoji="1" lang="ja-JP" altLang="en-US" sz="3200" b="1" u="none" dirty="0">
              <a:solidFill>
                <a:srgbClr val="0070C0"/>
              </a:solidFill>
            </a:endParaRPr>
          </a:p>
        </p:txBody>
      </p:sp>
      <p:sp>
        <p:nvSpPr>
          <p:cNvPr id="3" name="正方形/長方形 2"/>
          <p:cNvSpPr/>
          <p:nvPr/>
        </p:nvSpPr>
        <p:spPr>
          <a:xfrm>
            <a:off x="2424503" y="5149904"/>
            <a:ext cx="4593502" cy="308418"/>
          </a:xfrm>
          <a:prstGeom prst="rect">
            <a:avLst/>
          </a:prstGeom>
        </p:spPr>
        <p:txBody>
          <a:bodyPr wrap="none">
            <a:spAutoFit/>
          </a:bodyPr>
          <a:lstStyle/>
          <a:p>
            <a:r>
              <a:rPr lang="ja-JP" altLang="en-US" dirty="0">
                <a:hlinkClick r:id="rId2"/>
              </a:rPr>
              <a:t>http://tasks.hotosm.org</a:t>
            </a:r>
            <a:r>
              <a:rPr lang="ja-JP" altLang="en-US" dirty="0" smtClean="0">
                <a:hlinkClick r:id="rId2"/>
              </a:rPr>
              <a:t>/</a:t>
            </a:r>
            <a:r>
              <a:rPr lang="ja-JP" altLang="en-US" dirty="0" smtClean="0"/>
              <a:t>　にアクセスし、タスクを確認する。</a:t>
            </a:r>
            <a:endParaRPr lang="en-US" altLang="ja-JP" dirty="0" smtClean="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t="10505" b="17414"/>
          <a:stretch/>
        </p:blipFill>
        <p:spPr>
          <a:xfrm>
            <a:off x="824029" y="759020"/>
            <a:ext cx="7434146" cy="4119418"/>
          </a:xfrm>
          <a:prstGeom prst="rect">
            <a:avLst/>
          </a:prstGeom>
        </p:spPr>
      </p:pic>
    </p:spTree>
    <p:extLst>
      <p:ext uri="{BB962C8B-B14F-4D97-AF65-F5344CB8AC3E}">
        <p14:creationId xmlns:p14="http://schemas.microsoft.com/office/powerpoint/2010/main" val="297263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286000" y="4888662"/>
            <a:ext cx="4572000" cy="308418"/>
          </a:xfrm>
          <a:prstGeom prst="rect">
            <a:avLst/>
          </a:prstGeom>
        </p:spPr>
        <p:txBody>
          <a:bodyPr>
            <a:spAutoFit/>
          </a:bodyPr>
          <a:lstStyle/>
          <a:p>
            <a:r>
              <a:rPr lang="en-US" altLang="ja-JP" dirty="0" smtClean="0"/>
              <a:t>※</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99" y="84598"/>
            <a:ext cx="7023201" cy="4804064"/>
          </a:xfrm>
          <a:prstGeom prst="rect">
            <a:avLst/>
          </a:prstGeom>
        </p:spPr>
      </p:pic>
    </p:spTree>
    <p:extLst>
      <p:ext uri="{BB962C8B-B14F-4D97-AF65-F5344CB8AC3E}">
        <p14:creationId xmlns:p14="http://schemas.microsoft.com/office/powerpoint/2010/main" val="426648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585" y="166253"/>
            <a:ext cx="4827451" cy="424872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00072" y="110834"/>
            <a:ext cx="3657600" cy="4304146"/>
          </a:xfrm>
          <a:prstGeom prst="rect">
            <a:avLst/>
          </a:prstGeom>
        </p:spPr>
      </p:pic>
      <p:sp>
        <p:nvSpPr>
          <p:cNvPr id="4" name="正方形/長方形 3"/>
          <p:cNvSpPr/>
          <p:nvPr/>
        </p:nvSpPr>
        <p:spPr>
          <a:xfrm>
            <a:off x="812800" y="517236"/>
            <a:ext cx="378691" cy="2401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4" idx="3"/>
          </p:cNvCxnSpPr>
          <p:nvPr/>
        </p:nvCxnSpPr>
        <p:spPr>
          <a:xfrm>
            <a:off x="1191491" y="637309"/>
            <a:ext cx="6031345" cy="2549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5419" y="4638754"/>
            <a:ext cx="8913091" cy="740587"/>
          </a:xfrm>
          <a:prstGeom prst="rect">
            <a:avLst/>
          </a:prstGeom>
          <a:noFill/>
        </p:spPr>
        <p:txBody>
          <a:bodyPr wrap="square" rtlCol="0">
            <a:spAutoFit/>
          </a:bodyPr>
          <a:lstStyle/>
          <a:p>
            <a:r>
              <a:rPr lang="en-US" altLang="ja-JP" dirty="0"/>
              <a:t>`Instructions`</a:t>
            </a:r>
            <a:r>
              <a:rPr lang="ja-JP" altLang="en-US" dirty="0"/>
              <a:t>からマッピングの入力する地物の種類等を確認し、ページ下段の</a:t>
            </a:r>
            <a:r>
              <a:rPr lang="en-US" altLang="ja-JP" dirty="0"/>
              <a:t>`Ready to get started?`</a:t>
            </a:r>
            <a:r>
              <a:rPr lang="ja-JP" altLang="en-US" dirty="0"/>
              <a:t>もしくは、上段のタブから</a:t>
            </a:r>
            <a:r>
              <a:rPr lang="en-US" altLang="ja-JP" dirty="0"/>
              <a:t>`MAP`</a:t>
            </a:r>
            <a:r>
              <a:rPr lang="ja-JP" altLang="en-US" dirty="0"/>
              <a:t>をクリックする。地図画面から、編集するエリアを選択する</a:t>
            </a:r>
            <a:r>
              <a:rPr lang="ja-JP" altLang="en-US" dirty="0" smtClean="0"/>
              <a:t>。</a:t>
            </a:r>
            <a:r>
              <a:rPr lang="en-US" altLang="ja-JP" dirty="0" smtClean="0"/>
              <a:t>`START MAPPING` </a:t>
            </a:r>
            <a:r>
              <a:rPr lang="ja-JP" altLang="en-US" dirty="0" smtClean="0"/>
              <a:t>をクリックし、マッピングを開始する。</a:t>
            </a:r>
            <a:endParaRPr kumimoji="1" lang="ja-JP" altLang="en-US" dirty="0"/>
          </a:p>
        </p:txBody>
      </p:sp>
    </p:spTree>
    <p:extLst>
      <p:ext uri="{BB962C8B-B14F-4D97-AF65-F5344CB8AC3E}">
        <p14:creationId xmlns:p14="http://schemas.microsoft.com/office/powerpoint/2010/main" val="2497334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p:cNvSpPr txBox="1"/>
          <p:nvPr/>
        </p:nvSpPr>
        <p:spPr>
          <a:xfrm>
            <a:off x="0" y="5216954"/>
            <a:ext cx="9026830" cy="338554"/>
          </a:xfrm>
          <a:prstGeom prst="rect">
            <a:avLst/>
          </a:prstGeom>
          <a:noFill/>
        </p:spPr>
        <p:txBody>
          <a:bodyPr wrap="square" rtlCol="0">
            <a:spAutoFit/>
          </a:bodyPr>
          <a:lstStyle/>
          <a:p>
            <a:pPr algn="ctr"/>
            <a:r>
              <a:rPr lang="en-US" altLang="ja-JP" sz="1600" b="1" dirty="0" smtClean="0"/>
              <a:t>`ID Editor`</a:t>
            </a:r>
            <a:r>
              <a:rPr lang="ja-JP" altLang="en-US" sz="1600" b="1" dirty="0" smtClean="0"/>
              <a:t>を選択し、</a:t>
            </a:r>
            <a:r>
              <a:rPr lang="en-US" altLang="ja-JP" sz="1600" b="1" dirty="0" smtClean="0"/>
              <a:t>START EDITOR</a:t>
            </a:r>
            <a:r>
              <a:rPr lang="ja-JP" altLang="en-US" sz="1600" b="1" dirty="0" smtClean="0"/>
              <a:t>をクリックすると、</a:t>
            </a:r>
            <a:r>
              <a:rPr lang="en-US" altLang="ja-JP" sz="1600" b="1" dirty="0" smtClean="0"/>
              <a:t>OSM</a:t>
            </a:r>
            <a:r>
              <a:rPr lang="ja-JP" altLang="en-US" sz="1600" b="1" dirty="0"/>
              <a:t>画面が起動する。</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54927" y="372862"/>
            <a:ext cx="7434146" cy="4702946"/>
          </a:xfrm>
          <a:prstGeom prst="rect">
            <a:avLst/>
          </a:prstGeom>
        </p:spPr>
      </p:pic>
      <p:sp>
        <p:nvSpPr>
          <p:cNvPr id="4" name="正方形/長方形 3"/>
          <p:cNvSpPr/>
          <p:nvPr/>
        </p:nvSpPr>
        <p:spPr>
          <a:xfrm>
            <a:off x="1162975" y="1056441"/>
            <a:ext cx="1526960" cy="19530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H="1" flipV="1">
            <a:off x="2956264" y="1251750"/>
            <a:ext cx="3053919" cy="15358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55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28" y="358602"/>
            <a:ext cx="6193943" cy="4761594"/>
          </a:xfrm>
          <a:prstGeom prst="rect">
            <a:avLst/>
          </a:prstGeom>
        </p:spPr>
      </p:pic>
      <p:sp>
        <p:nvSpPr>
          <p:cNvPr id="3" name="正方形/長方形 2"/>
          <p:cNvSpPr/>
          <p:nvPr/>
        </p:nvSpPr>
        <p:spPr>
          <a:xfrm>
            <a:off x="1475028" y="5208973"/>
            <a:ext cx="6297371" cy="338554"/>
          </a:xfrm>
          <a:prstGeom prst="rect">
            <a:avLst/>
          </a:prstGeom>
        </p:spPr>
        <p:txBody>
          <a:bodyPr wrap="square">
            <a:spAutoFit/>
          </a:bodyPr>
          <a:lstStyle/>
          <a:p>
            <a:pPr algn="ctr"/>
            <a:r>
              <a:rPr lang="ja-JP" altLang="en-US" sz="1600" dirty="0"/>
              <a:t>別のタブでOSM画面が起動されるので、タスクの内容に従って編集する。</a:t>
            </a:r>
          </a:p>
        </p:txBody>
      </p:sp>
    </p:spTree>
    <p:extLst>
      <p:ext uri="{BB962C8B-B14F-4D97-AF65-F5344CB8AC3E}">
        <p14:creationId xmlns:p14="http://schemas.microsoft.com/office/powerpoint/2010/main" val="1027948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8253" y="1285875"/>
            <a:ext cx="4136571" cy="28479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266825"/>
            <a:ext cx="4165600" cy="291465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smtClean="0"/>
              <a:t>タスクに従って、建物をトレースし、「保存」をクリックする。</a:t>
            </a:r>
            <a:endParaRPr kumimoji="1" lang="en-US" altLang="ja-JP" sz="1600" b="1" dirty="0" smtClean="0"/>
          </a:p>
          <a:p>
            <a:r>
              <a:rPr lang="ja-JP" altLang="en-US" sz="1600" b="1" dirty="0" smtClean="0"/>
              <a:t>編集</a:t>
            </a:r>
            <a:r>
              <a:rPr lang="ja-JP" altLang="en-US" sz="1600" b="1" dirty="0"/>
              <a:t>セット</a:t>
            </a:r>
            <a:r>
              <a:rPr lang="ja-JP" altLang="en-US" sz="1600" b="1" dirty="0" smtClean="0"/>
              <a:t>のコメントにタスクの内容が自動で入力されていることを確認し、「</a:t>
            </a:r>
            <a:r>
              <a:rPr lang="en-US" altLang="ja-JP" sz="1600" b="1" dirty="0" smtClean="0"/>
              <a:t>SAVE</a:t>
            </a:r>
            <a:r>
              <a:rPr lang="ja-JP" altLang="en-US" sz="1600" b="1" dirty="0" smtClean="0"/>
              <a:t>」をクリックする。</a:t>
            </a:r>
            <a:endParaRPr lang="en-US" altLang="ja-JP" sz="1600" b="1" dirty="0" smtClean="0"/>
          </a:p>
        </p:txBody>
      </p:sp>
    </p:spTree>
    <p:extLst>
      <p:ext uri="{BB962C8B-B14F-4D97-AF65-F5344CB8AC3E}">
        <p14:creationId xmlns:p14="http://schemas.microsoft.com/office/powerpoint/2010/main" val="2005631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876917" y="4902310"/>
            <a:ext cx="7539114" cy="584775"/>
          </a:xfrm>
          <a:prstGeom prst="rect">
            <a:avLst/>
          </a:prstGeom>
          <a:noFill/>
        </p:spPr>
        <p:txBody>
          <a:bodyPr wrap="square" rtlCol="0">
            <a:spAutoFit/>
          </a:bodyPr>
          <a:lstStyle/>
          <a:p>
            <a:r>
              <a:rPr lang="ja-JP" altLang="en-US" sz="1600" b="1" dirty="0"/>
              <a:t>編集が終了したら、編集内容を</a:t>
            </a:r>
            <a:r>
              <a:rPr lang="en-US" altLang="ja-JP" sz="1600" b="1" dirty="0"/>
              <a:t>`</a:t>
            </a:r>
            <a:r>
              <a:rPr lang="en-GB" altLang="ja-JP" sz="1600" b="1" dirty="0"/>
              <a:t>Leave a comment`</a:t>
            </a:r>
            <a:r>
              <a:rPr lang="ja-JP" altLang="en-US" sz="1600" b="1" dirty="0"/>
              <a:t>に入力し、</a:t>
            </a:r>
            <a:r>
              <a:rPr lang="en-US" altLang="ja-JP" sz="1600" b="1" dirty="0"/>
              <a:t>`</a:t>
            </a:r>
            <a:r>
              <a:rPr lang="en-GB" altLang="ja-JP" sz="1600" b="1" dirty="0"/>
              <a:t>MARK AS COMPLETELY MAPPED`</a:t>
            </a:r>
            <a:r>
              <a:rPr lang="ja-JP" altLang="en-US" sz="1600" b="1" dirty="0"/>
              <a:t>をクリックする。途中の場合は、</a:t>
            </a:r>
            <a:r>
              <a:rPr lang="en-US" altLang="ja-JP" sz="1600" b="1" dirty="0"/>
              <a:t>`</a:t>
            </a:r>
            <a:r>
              <a:rPr lang="en-GB" altLang="ja-JP" sz="1600" b="1" dirty="0"/>
              <a:t>STOP MAPPING`</a:t>
            </a:r>
            <a:r>
              <a:rPr lang="ja-JP" altLang="en-US" sz="1600" b="1" dirty="0"/>
              <a:t>をクリックする</a:t>
            </a:r>
            <a:r>
              <a:rPr lang="ja-JP" altLang="en-US" sz="1600" b="1" dirty="0" smtClean="0"/>
              <a:t>。</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54926" y="310718"/>
            <a:ext cx="7434146" cy="4332304"/>
          </a:xfrm>
          <a:prstGeom prst="rect">
            <a:avLst/>
          </a:prstGeom>
        </p:spPr>
      </p:pic>
      <p:sp>
        <p:nvSpPr>
          <p:cNvPr id="4" name="正方形/長方形 3"/>
          <p:cNvSpPr/>
          <p:nvPr/>
        </p:nvSpPr>
        <p:spPr>
          <a:xfrm>
            <a:off x="1180730" y="2636668"/>
            <a:ext cx="2352583" cy="674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H="1">
            <a:off x="2929631" y="3320249"/>
            <a:ext cx="35511" cy="550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311371" y="3311371"/>
            <a:ext cx="221942" cy="967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基本操作</a:t>
            </a:r>
            <a:endParaRPr kumimoji="1" lang="ja-JP" altLang="en-US" sz="3200" b="1" u="none"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smtClean="0">
                <a:solidFill>
                  <a:srgbClr val="FF0000"/>
                </a:solidFill>
              </a:rPr>
              <a:t>②</a:t>
            </a:r>
            <a:endParaRPr kumimoji="1" lang="ja-JP" altLang="en-US" sz="1600" b="1" dirty="0">
              <a:solidFill>
                <a:srgbClr val="FF0000"/>
              </a:solidFill>
            </a:endParaRP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smtClean="0">
                <a:solidFill>
                  <a:srgbClr val="FF0000"/>
                </a:solidFill>
              </a:rPr>
              <a:t>①</a:t>
            </a:r>
            <a:endParaRPr kumimoji="1" lang="ja-JP" altLang="en-US" sz="1600" b="1" dirty="0">
              <a:solidFill>
                <a:srgbClr val="FF0000"/>
              </a:solidFill>
            </a:endParaRP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smtClean="0">
                <a:solidFill>
                  <a:srgbClr val="FF0000"/>
                </a:solidFill>
              </a:rPr>
              <a:t>③</a:t>
            </a:r>
            <a:endParaRPr kumimoji="1" lang="ja-JP" altLang="en-US" sz="1600" b="1" dirty="0">
              <a:solidFill>
                <a:srgbClr val="FF0000"/>
              </a:solidFill>
            </a:endParaRP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smtClean="0"/>
              <a:t>①　</a:t>
            </a:r>
            <a:r>
              <a:rPr lang="ja-JP" altLang="en-US" sz="1600" b="1" dirty="0" smtClean="0"/>
              <a:t>地名や住所による検索ができる</a:t>
            </a:r>
            <a:endParaRPr lang="en-US" altLang="ja-JP" sz="1600" b="1" dirty="0" smtClean="0"/>
          </a:p>
          <a:p>
            <a:endParaRPr kumimoji="1" lang="en-US" altLang="ja-JP" sz="1600" b="1" dirty="0"/>
          </a:p>
          <a:p>
            <a:r>
              <a:rPr lang="ja-JP" altLang="en-US" sz="1600" b="1" dirty="0" smtClean="0"/>
              <a:t>②　データの編集やエクスポートができる</a:t>
            </a:r>
            <a:endParaRPr lang="en-US" altLang="ja-JP" sz="1600" b="1" dirty="0" smtClean="0"/>
          </a:p>
          <a:p>
            <a:endParaRPr kumimoji="1" lang="en-US" altLang="ja-JP" sz="1600" b="1" dirty="0"/>
          </a:p>
          <a:p>
            <a:r>
              <a:rPr lang="ja-JP" altLang="en-US" sz="1600" b="1" dirty="0" smtClean="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smtClean="0"/>
              <a:t>どのユーザーがどんな情報の地物を入力したかなどを確認すること</a:t>
            </a:r>
            <a:r>
              <a:rPr lang="ja-JP" altLang="en-US" sz="1600" b="1" dirty="0"/>
              <a:t>が</a:t>
            </a:r>
            <a:r>
              <a:rPr kumimoji="1" lang="ja-JP" altLang="en-US" sz="1600" b="1" dirty="0" smtClean="0"/>
              <a:t>できる。</a:t>
            </a:r>
            <a:endParaRPr kumimoji="1" lang="en-US" altLang="ja-JP" sz="1600" b="1" dirty="0" smtClean="0"/>
          </a:p>
          <a:p>
            <a:r>
              <a:rPr lang="en-US" altLang="ja-JP" sz="1400" b="1" dirty="0" smtClean="0"/>
              <a:t>※</a:t>
            </a:r>
            <a:r>
              <a:rPr lang="ja-JP" altLang="en-US" sz="1400" b="1" dirty="0" smtClean="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a:t>
            </a:r>
            <a:r>
              <a:rPr lang="ja-JP" altLang="en-US" dirty="0" smtClean="0">
                <a:hlinkClick r:id="rId4"/>
              </a:rPr>
              <a:t>org</a:t>
            </a:r>
            <a:r>
              <a:rPr lang="ja-JP" altLang="en-US" dirty="0" smtClean="0"/>
              <a:t>にアクセスする。</a:t>
            </a:r>
            <a:endParaRPr lang="ja-JP" altLang="en-US" dirty="0"/>
          </a:p>
        </p:txBody>
      </p:sp>
    </p:spTree>
    <p:extLst>
      <p:ext uri="{BB962C8B-B14F-4D97-AF65-F5344CB8AC3E}">
        <p14:creationId xmlns:p14="http://schemas.microsoft.com/office/powerpoint/2010/main" val="23489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編集のルール</a:t>
            </a:r>
            <a:endParaRPr kumimoji="1" lang="ja-JP" altLang="en-US" sz="3200" b="1" u="none" dirty="0">
              <a:solidFill>
                <a:srgbClr val="0070C0"/>
              </a:solidFill>
            </a:endParaRP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smtClean="0"/>
              <a:t>・ポイント、ライン、ポリゴンで地物を表現する</a:t>
            </a:r>
            <a:endParaRPr kumimoji="1" lang="en-US" altLang="ja-JP" sz="2800" dirty="0" smtClean="0"/>
          </a:p>
          <a:p>
            <a:endParaRPr kumimoji="1" lang="en-US" altLang="ja-JP" sz="2800" dirty="0" smtClean="0"/>
          </a:p>
          <a:p>
            <a:r>
              <a:rPr lang="ja-JP" altLang="en-US" sz="2800" dirty="0" smtClean="0"/>
              <a:t>・地物の属性をタグとして付与する</a:t>
            </a:r>
            <a:endParaRPr lang="en-US" altLang="ja-JP" sz="2800" dirty="0" smtClean="0"/>
          </a:p>
          <a:p>
            <a:endParaRPr lang="en-US" altLang="ja-JP" sz="2800" dirty="0" smtClean="0"/>
          </a:p>
          <a:p>
            <a:endParaRPr kumimoji="1" lang="en-US" altLang="ja-JP" sz="2800" dirty="0" smtClean="0"/>
          </a:p>
          <a:p>
            <a:r>
              <a:rPr kumimoji="1" lang="ja-JP" altLang="en-US" sz="2800" dirty="0" smtClean="0"/>
              <a:t>・作成した地理情報データを自由に利用することができる</a:t>
            </a:r>
            <a:endParaRPr kumimoji="1" lang="en-US" altLang="ja-JP" sz="2800" dirty="0" smtClean="0"/>
          </a:p>
          <a:p>
            <a:endParaRPr lang="en-US" altLang="ja-JP" sz="2800" dirty="0"/>
          </a:p>
          <a:p>
            <a:r>
              <a:rPr kumimoji="1" lang="ja-JP" altLang="en-US" sz="2800" dirty="0" smtClean="0"/>
              <a:t>・</a:t>
            </a:r>
            <a:r>
              <a:rPr kumimoji="1" lang="en-US" altLang="ja-JP" sz="2800" dirty="0" smtClean="0"/>
              <a:t>Google Maps</a:t>
            </a:r>
            <a:r>
              <a:rPr kumimoji="1" lang="ja-JP" altLang="en-US" sz="2800" dirty="0" smtClean="0"/>
              <a:t>など</a:t>
            </a:r>
            <a:r>
              <a:rPr lang="ja-JP" altLang="en-US" sz="2800" dirty="0" smtClean="0"/>
              <a:t>を用いた</a:t>
            </a:r>
            <a:r>
              <a:rPr lang="en-US" altLang="ja-JP" sz="2800" dirty="0" smtClean="0"/>
              <a:t>OSM</a:t>
            </a:r>
            <a:r>
              <a:rPr lang="ja-JP" altLang="en-US" sz="2800" dirty="0" smtClean="0"/>
              <a:t>の編集は、できない</a:t>
            </a:r>
            <a:endParaRPr lang="en-US" altLang="ja-JP" sz="2800" dirty="0" smtClean="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smtClean="0"/>
              <a:t>OSM</a:t>
            </a:r>
            <a:r>
              <a:rPr lang="ja-JP" altLang="en-US" dirty="0" smtClean="0"/>
              <a:t>タグについては、</a:t>
            </a:r>
            <a:r>
              <a:rPr lang="en-GB" altLang="ja-JP" dirty="0">
                <a:hlinkClick r:id="rId2"/>
              </a:rPr>
              <a:t>http://</a:t>
            </a:r>
            <a:r>
              <a:rPr lang="en-GB" altLang="ja-JP" dirty="0" smtClean="0">
                <a:hlinkClick r:id="rId2"/>
              </a:rPr>
              <a:t>wiki.openstreetmap.org/wiki/JA:Map_Features</a:t>
            </a:r>
            <a:r>
              <a:rPr lang="en-GB" altLang="ja-JP" dirty="0" smtClean="0"/>
              <a:t>  </a:t>
            </a:r>
            <a:r>
              <a:rPr lang="ja-JP" altLang="en-US" dirty="0" smtClean="0"/>
              <a:t>を参照する</a:t>
            </a:r>
            <a:endParaRPr lang="en-GB" altLang="ja-JP" dirty="0" smtClean="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smtClean="0"/>
              <a:t>詳細は</a:t>
            </a:r>
            <a:r>
              <a:rPr lang="en-US" altLang="ja-JP" dirty="0" smtClean="0"/>
              <a:t>Google Maps</a:t>
            </a:r>
            <a:r>
              <a:rPr lang="ja-JP" altLang="en-US" dirty="0" smtClean="0"/>
              <a:t>などの利用規約を参照する</a:t>
            </a:r>
            <a:endParaRPr lang="en-GB" altLang="ja-JP" dirty="0" smtClean="0"/>
          </a:p>
        </p:txBody>
      </p:sp>
    </p:spTree>
    <p:extLst>
      <p:ext uri="{BB962C8B-B14F-4D97-AF65-F5344CB8AC3E}">
        <p14:creationId xmlns:p14="http://schemas.microsoft.com/office/powerpoint/2010/main" val="97086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smtClean="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にアクセスし、ユーザー登録をクリックする</a:t>
            </a:r>
            <a:endParaRPr lang="en-US" altLang="ja-JP" sz="1600" b="1" dirty="0" smtClean="0"/>
          </a:p>
          <a:p>
            <a:r>
              <a:rPr lang="ja-JP" altLang="en-US" sz="1600" b="1" dirty="0" smtClean="0"/>
              <a:t>登録したメールアドレスにメールが届いているのを確認する</a:t>
            </a:r>
            <a:endParaRPr lang="ja-JP" altLang="en-US" sz="1600" b="1"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a:t>
            </a:r>
            <a:r>
              <a:rPr lang="ja-JP" altLang="en-US" sz="1600" b="1" dirty="0" smtClean="0"/>
              <a:t>なる</a:t>
            </a:r>
            <a:endParaRPr lang="ja-JP" altLang="en-US" sz="1600" b="1" dirty="0"/>
          </a:p>
        </p:txBody>
      </p:sp>
    </p:spTree>
    <p:extLst>
      <p:ext uri="{BB962C8B-B14F-4D97-AF65-F5344CB8AC3E}">
        <p14:creationId xmlns:p14="http://schemas.microsoft.com/office/powerpoint/2010/main" val="4672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33952" y="1717963"/>
            <a:ext cx="4010024" cy="2602177"/>
          </a:xfrm>
          <a:prstGeom prst="rect">
            <a:avLst/>
          </a:prstGeom>
        </p:spPr>
      </p:pic>
      <p:pic>
        <p:nvPicPr>
          <p:cNvPr id="16" name="図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14088" y="1284752"/>
            <a:ext cx="2844800" cy="810283"/>
          </a:xfrm>
          <a:prstGeom prst="rect">
            <a:avLst/>
          </a:prstGeom>
        </p:spPr>
      </p:pic>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4"/>
              </a:rPr>
              <a:t>http://www.openstreetmap.</a:t>
            </a:r>
            <a:r>
              <a:rPr lang="ja-JP" altLang="en-US" sz="1600" b="1" dirty="0" smtClean="0">
                <a:hlinkClick r:id="rId4"/>
              </a:rPr>
              <a:t>org</a:t>
            </a:r>
            <a:r>
              <a:rPr lang="ja-JP" altLang="en-US" sz="1600" b="1" dirty="0" smtClean="0"/>
              <a:t>　にアクセスし、任意の地域を拡大する。</a:t>
            </a:r>
            <a:endParaRPr lang="en-US" altLang="ja-JP" sz="1600" b="1" dirty="0" smtClean="0"/>
          </a:p>
          <a:p>
            <a:r>
              <a:rPr lang="ja-JP" altLang="en-US" sz="1600" b="1" dirty="0"/>
              <a:t>編集</a:t>
            </a:r>
            <a:r>
              <a:rPr lang="ja-JP" altLang="en-US" sz="1600" b="1" dirty="0" smtClean="0"/>
              <a:t>をクリックし、</a:t>
            </a:r>
            <a:r>
              <a:rPr lang="en-US" altLang="ja-JP" sz="1600" b="1" dirty="0" smtClean="0"/>
              <a:t>ID</a:t>
            </a:r>
            <a:r>
              <a:rPr lang="ja-JP" altLang="en-US" sz="1600" b="1" dirty="0" smtClean="0"/>
              <a:t>を利用する。</a:t>
            </a:r>
            <a:endParaRPr lang="ja-JP" altLang="en-US" sz="1600" b="1" dirty="0"/>
          </a:p>
        </p:txBody>
      </p:sp>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OSM</a:t>
            </a:r>
            <a:r>
              <a:rPr kumimoji="1" lang="ja-JP" altLang="en-US" sz="3200" b="1" u="none" dirty="0" smtClean="0">
                <a:solidFill>
                  <a:srgbClr val="0070C0"/>
                </a:solidFill>
              </a:rPr>
              <a:t>の編集</a:t>
            </a:r>
            <a:endParaRPr kumimoji="1" lang="ja-JP" altLang="en-US" sz="3200" b="1" u="none" dirty="0">
              <a:solidFill>
                <a:srgbClr val="0070C0"/>
              </a:solidFill>
            </a:endParaRPr>
          </a:p>
        </p:txBody>
      </p:sp>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1671782"/>
            <a:ext cx="4010025" cy="2648358"/>
          </a:xfrm>
          <a:prstGeom prst="rect">
            <a:avLst/>
          </a:prstGeom>
        </p:spPr>
      </p:pic>
      <p:sp>
        <p:nvSpPr>
          <p:cNvPr id="2" name="正方形/長方形 1"/>
          <p:cNvSpPr/>
          <p:nvPr/>
        </p:nvSpPr>
        <p:spPr>
          <a:xfrm>
            <a:off x="5733142" y="1284752"/>
            <a:ext cx="1725745" cy="81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959429"/>
            <a:ext cx="2346965" cy="861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712"/>
          <a:stretch/>
        </p:blipFill>
        <p:spPr>
          <a:xfrm>
            <a:off x="1600674" y="641266"/>
            <a:ext cx="5608402" cy="3677176"/>
          </a:xfrm>
          <a:prstGeom prst="rect">
            <a:avLst/>
          </a:prstGeom>
        </p:spPr>
      </p:pic>
      <p:sp>
        <p:nvSpPr>
          <p:cNvPr id="6" name="正方形/長方形 5"/>
          <p:cNvSpPr/>
          <p:nvPr/>
        </p:nvSpPr>
        <p:spPr>
          <a:xfrm>
            <a:off x="1600674" y="4513786"/>
            <a:ext cx="5942652" cy="1077218"/>
          </a:xfrm>
          <a:prstGeom prst="rect">
            <a:avLst/>
          </a:prstGeom>
        </p:spPr>
        <p:txBody>
          <a:bodyPr wrap="none">
            <a:spAutoFit/>
          </a:bodyPr>
          <a:lstStyle/>
          <a:p>
            <a:r>
              <a:rPr lang="ja-JP" altLang="en-US" sz="1600" b="1" dirty="0" smtClean="0"/>
              <a:t>背景に</a:t>
            </a:r>
            <a:r>
              <a:rPr lang="en-US" altLang="ja-JP" sz="1600" b="1" dirty="0" smtClean="0"/>
              <a:t>Bing</a:t>
            </a:r>
            <a:r>
              <a:rPr lang="ja-JP" altLang="en-US" sz="1600" b="1" dirty="0" smtClean="0"/>
              <a:t>マップが表示されている。このまま編集することも可能。</a:t>
            </a:r>
            <a:endParaRPr lang="en-US" altLang="ja-JP" sz="1600" b="1" dirty="0" smtClean="0"/>
          </a:p>
          <a:p>
            <a:r>
              <a:rPr lang="ja-JP" altLang="en-US" sz="1600" b="1" dirty="0" smtClean="0"/>
              <a:t>今回は、</a:t>
            </a:r>
            <a:r>
              <a:rPr lang="en-GB" altLang="ja-JP" sz="1600" b="1" dirty="0"/>
              <a:t>Japan GSI </a:t>
            </a:r>
            <a:r>
              <a:rPr lang="en-GB" altLang="ja-JP" sz="1600" b="1" dirty="0" err="1"/>
              <a:t>ortho</a:t>
            </a:r>
            <a:r>
              <a:rPr lang="en-GB" altLang="ja-JP" sz="1600" b="1" dirty="0"/>
              <a:t> </a:t>
            </a:r>
            <a:r>
              <a:rPr lang="en-GB" altLang="ja-JP" sz="1600" b="1" dirty="0" smtClean="0"/>
              <a:t>Imagery</a:t>
            </a:r>
            <a:r>
              <a:rPr lang="ja-JP" altLang="en-US" sz="1600" b="1" dirty="0" smtClean="0"/>
              <a:t>　を選択する。</a:t>
            </a:r>
            <a:endParaRPr lang="en-US" altLang="ja-JP" sz="1600" b="1" dirty="0" smtClean="0"/>
          </a:p>
          <a:p>
            <a:r>
              <a:rPr lang="ja-JP" altLang="en-US" sz="1600" b="1" dirty="0" smtClean="0"/>
              <a:t>その</a:t>
            </a:r>
            <a:r>
              <a:rPr lang="ja-JP" altLang="en-US" sz="1600" b="1" dirty="0"/>
              <a:t>他</a:t>
            </a:r>
            <a:r>
              <a:rPr lang="ja-JP" altLang="en-US" sz="1600" b="1" dirty="0" smtClean="0"/>
              <a:t>の背景画像のカスタムやタグについては、　</a:t>
            </a:r>
            <a:endParaRPr lang="en-US" altLang="ja-JP" sz="1600" b="1" dirty="0" smtClean="0"/>
          </a:p>
          <a:p>
            <a:r>
              <a:rPr lang="en-GB" altLang="ja-JP" sz="1600" b="1" dirty="0" smtClean="0"/>
              <a:t>http</a:t>
            </a:r>
            <a:r>
              <a:rPr lang="en-GB" altLang="ja-JP" sz="1600" b="1" dirty="0"/>
              <a:t>://wiki.openstreetmap.org/wiki/JA:GSImaps</a:t>
            </a:r>
            <a:r>
              <a:rPr lang="ja-JP" altLang="en-US" sz="1600" b="1" dirty="0" smtClean="0"/>
              <a:t>を参照する。</a:t>
            </a:r>
            <a:endParaRPr lang="ja-JP" altLang="en-US" sz="1600" b="1" dirty="0"/>
          </a:p>
        </p:txBody>
      </p:sp>
      <p:sp>
        <p:nvSpPr>
          <p:cNvPr id="4" name="正方形/長方形 3"/>
          <p:cNvSpPr/>
          <p:nvPr/>
        </p:nvSpPr>
        <p:spPr>
          <a:xfrm>
            <a:off x="7044608" y="1519629"/>
            <a:ext cx="164468" cy="14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990508" y="1779978"/>
            <a:ext cx="1000842" cy="156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27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95318" y="4464550"/>
            <a:ext cx="7370929" cy="1077218"/>
          </a:xfrm>
          <a:prstGeom prst="rect">
            <a:avLst/>
          </a:prstGeom>
        </p:spPr>
        <p:txBody>
          <a:bodyPr wrap="none">
            <a:spAutoFit/>
          </a:bodyPr>
          <a:lstStyle/>
          <a:p>
            <a:r>
              <a:rPr lang="ja-JP" altLang="en-US" sz="1600" b="1" dirty="0" smtClean="0"/>
              <a:t>エリアを選択</a:t>
            </a:r>
            <a:r>
              <a:rPr lang="ja-JP" altLang="en-US" sz="1600" b="1" dirty="0"/>
              <a:t>後</a:t>
            </a:r>
            <a:r>
              <a:rPr lang="ja-JP" altLang="en-US" sz="1600" b="1" dirty="0" smtClean="0"/>
              <a:t>、建物にそってポリゴンを描画し、ダブルクリックでポリゴンを閉じる。</a:t>
            </a:r>
            <a:endParaRPr lang="en-US" altLang="ja-JP" sz="1600" b="1" dirty="0" smtClean="0"/>
          </a:p>
          <a:p>
            <a:r>
              <a:rPr lang="ja-JP" altLang="en-US" sz="1600" b="1" dirty="0"/>
              <a:t>左</a:t>
            </a:r>
            <a:r>
              <a:rPr lang="ja-JP" altLang="en-US" sz="1600" b="1" dirty="0" smtClean="0"/>
              <a:t>の</a:t>
            </a:r>
            <a:r>
              <a:rPr lang="ja-JP" altLang="en-US" sz="1600" b="1" dirty="0"/>
              <a:t>画面</a:t>
            </a:r>
            <a:r>
              <a:rPr lang="ja-JP" altLang="en-US" sz="1600" b="1" dirty="0" smtClean="0"/>
              <a:t>からポリゴンの情報を選択する（タグ付け）。</a:t>
            </a:r>
            <a:endParaRPr lang="en-US" altLang="ja-JP" sz="1600" b="1" dirty="0" smtClean="0"/>
          </a:p>
          <a:p>
            <a:r>
              <a:rPr lang="ja-JP" altLang="en-US" sz="1600" b="1" dirty="0" smtClean="0"/>
              <a:t>すべてのタグから、</a:t>
            </a:r>
            <a:r>
              <a:rPr lang="en-US" altLang="ja-JP" sz="1600" b="1" dirty="0" smtClean="0"/>
              <a:t>+</a:t>
            </a:r>
            <a:r>
              <a:rPr lang="ja-JP" altLang="en-US" sz="1600" b="1" dirty="0" smtClean="0"/>
              <a:t>マークをクリックし、</a:t>
            </a:r>
            <a:r>
              <a:rPr lang="en-US" altLang="ja-JP" sz="1600" b="1" dirty="0" smtClean="0"/>
              <a:t>Source</a:t>
            </a:r>
            <a:r>
              <a:rPr lang="ja-JP" altLang="en-US" sz="1600" b="1" dirty="0" smtClean="0"/>
              <a:t>を入力する（今回は</a:t>
            </a:r>
            <a:r>
              <a:rPr lang="en-GB" altLang="ja-JP" sz="1600" b="1" dirty="0" err="1"/>
              <a:t>GSImaps</a:t>
            </a:r>
            <a:r>
              <a:rPr lang="en-GB" altLang="ja-JP" sz="1600" b="1" dirty="0"/>
              <a:t>/ort</a:t>
            </a:r>
            <a:r>
              <a:rPr lang="ja-JP" altLang="en-US" sz="1600" b="1" dirty="0" smtClean="0"/>
              <a:t>）。</a:t>
            </a:r>
            <a:endParaRPr lang="en-US" altLang="ja-JP" sz="1600" b="1" dirty="0" smtClean="0"/>
          </a:p>
          <a:p>
            <a:endParaRPr lang="en-US" altLang="ja-JP" sz="1600" b="1" dirty="0" smtClean="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建物の追加</a:t>
            </a:r>
            <a:endParaRPr kumimoji="1" lang="ja-JP" altLang="en-US" sz="3200" b="1"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866" b="2972"/>
          <a:stretch/>
        </p:blipFill>
        <p:spPr>
          <a:xfrm>
            <a:off x="183696" y="1116655"/>
            <a:ext cx="4275706" cy="2700601"/>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712" b="2749"/>
          <a:stretch/>
        </p:blipFill>
        <p:spPr>
          <a:xfrm>
            <a:off x="4760686" y="1116655"/>
            <a:ext cx="4256106" cy="2700601"/>
          </a:xfrm>
          <a:prstGeom prst="rect">
            <a:avLst/>
          </a:prstGeom>
        </p:spPr>
      </p:pic>
    </p:spTree>
    <p:extLst>
      <p:ext uri="{BB962C8B-B14F-4D97-AF65-F5344CB8AC3E}">
        <p14:creationId xmlns:p14="http://schemas.microsoft.com/office/powerpoint/2010/main" val="39255411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TotalTime>
  <Words>1280</Words>
  <Application>Microsoft Office PowerPoint</Application>
  <PresentationFormat>画面に合わせる (16:10)</PresentationFormat>
  <Paragraphs>147</Paragraphs>
  <Slides>36</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Helvetica Neue</vt:lpstr>
      <vt:lpstr>ＭＳ Ｐゴシック</vt:lpstr>
      <vt:lpstr>ヒラギノ角ゴ StdN W8</vt:lpstr>
      <vt:lpstr>Arial</vt:lpstr>
      <vt:lpstr>Calibri</vt:lpstr>
      <vt:lpstr>Calibri Light</vt:lpstr>
      <vt:lpstr>Office テーマ</vt:lpstr>
      <vt:lpstr>PowerPoint プレゼンテーション</vt:lpstr>
      <vt:lpstr>参加型GISと社会貢献</vt:lpstr>
      <vt:lpstr>OpenStreetMapとは？</vt:lpstr>
      <vt:lpstr>基本操作</vt:lpstr>
      <vt:lpstr>編集のルール</vt:lpstr>
      <vt:lpstr>アカウントの取得</vt:lpstr>
      <vt:lpstr>OSMの編集</vt:lpstr>
      <vt:lpstr>PowerPoint プレゼンテーション</vt:lpstr>
      <vt:lpstr>建物の追加</vt:lpstr>
      <vt:lpstr>その他の地物の追加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72</cp:revision>
  <dcterms:created xsi:type="dcterms:W3CDTF">2015-06-26T03:04:37Z</dcterms:created>
  <dcterms:modified xsi:type="dcterms:W3CDTF">2019-11-19T06:04:56Z</dcterms:modified>
</cp:coreProperties>
</file>